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77" r:id="rId6"/>
    <p:sldId id="258" r:id="rId7"/>
    <p:sldId id="259" r:id="rId8"/>
    <p:sldId id="260" r:id="rId9"/>
    <p:sldId id="278" r:id="rId10"/>
    <p:sldId id="279" r:id="rId11"/>
    <p:sldId id="280" r:id="rId12"/>
    <p:sldId id="261" r:id="rId13"/>
    <p:sldId id="281" r:id="rId14"/>
    <p:sldId id="288" r:id="rId15"/>
    <p:sldId id="262" r:id="rId16"/>
    <p:sldId id="263" r:id="rId17"/>
    <p:sldId id="264" r:id="rId18"/>
    <p:sldId id="282" r:id="rId19"/>
    <p:sldId id="266" r:id="rId20"/>
    <p:sldId id="283" r:id="rId21"/>
    <p:sldId id="284" r:id="rId22"/>
    <p:sldId id="286" r:id="rId23"/>
    <p:sldId id="287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57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5" autoAdjust="0"/>
    <p:restoredTop sz="95007" autoAdjust="0"/>
  </p:normalViewPr>
  <p:slideViewPr>
    <p:cSldViewPr snapToGrid="0">
      <p:cViewPr varScale="1">
        <p:scale>
          <a:sx n="114" d="100"/>
          <a:sy n="114" d="100"/>
        </p:scale>
        <p:origin x="31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5450C9-30E0-4ACF-BDD1-092463FFF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6ABAD-DFC6-41BB-AF76-77EBFA4568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79BF0D-A27E-4949-BA05-26DFC7FA342E}" type="datetimeFigureOut">
              <a:rPr lang="en-US" smtClean="0"/>
              <a:t>4/12/25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C7E56-E390-43F2-A87A-4A200501E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B9EB-179C-4409-A4AF-09861B235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62803-C07A-499E-9504-8ED8734DAF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69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4AA30-155C-4903-9267-E3BBFB95FF41}" type="datetimeFigureOut">
              <a:rPr lang="en-US" smtClean="0"/>
              <a:t>4/12/25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3F336-7DD2-47CF-A0F3-D1163B2A9C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30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343BBF-5896-492F-B293-DE44DE831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00127" y="5095875"/>
            <a:ext cx="4991747" cy="17621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BC4C36-9C93-4585-BF64-797C37947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0 h 5924550"/>
              <a:gd name="connsiteX1" fmla="*/ 11258550 w 11258550"/>
              <a:gd name="connsiteY1" fmla="*/ 0 h 5924550"/>
              <a:gd name="connsiteX2" fmla="*/ 11258550 w 11258550"/>
              <a:gd name="connsiteY2" fmla="*/ 5924550 h 5924550"/>
              <a:gd name="connsiteX3" fmla="*/ 8125149 w 11258550"/>
              <a:gd name="connsiteY3" fmla="*/ 5924550 h 5924550"/>
              <a:gd name="connsiteX4" fmla="*/ 8125149 w 11258550"/>
              <a:gd name="connsiteY4" fmla="*/ 4629150 h 5924550"/>
              <a:gd name="connsiteX5" fmla="*/ 3133402 w 11258550"/>
              <a:gd name="connsiteY5" fmla="*/ 4629150 h 5924550"/>
              <a:gd name="connsiteX6" fmla="*/ 3133402 w 11258550"/>
              <a:gd name="connsiteY6" fmla="*/ 5924550 h 5924550"/>
              <a:gd name="connsiteX7" fmla="*/ 0 w 11258550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0"/>
                </a:moveTo>
                <a:lnTo>
                  <a:pt x="11258550" y="0"/>
                </a:lnTo>
                <a:lnTo>
                  <a:pt x="11258550" y="5924550"/>
                </a:lnTo>
                <a:lnTo>
                  <a:pt x="8125149" y="5924550"/>
                </a:lnTo>
                <a:lnTo>
                  <a:pt x="8125149" y="4629150"/>
                </a:lnTo>
                <a:lnTo>
                  <a:pt x="3133402" y="4629150"/>
                </a:lnTo>
                <a:lnTo>
                  <a:pt x="3133402" y="5924550"/>
                </a:lnTo>
                <a:lnTo>
                  <a:pt x="0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49D11F-03B6-400D-94E7-177EEBC5C7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0921" y="6176266"/>
            <a:ext cx="4270159" cy="339247"/>
          </a:xfrm>
        </p:spPr>
        <p:txBody>
          <a:bodyPr>
            <a:noAutofit/>
          </a:bodyPr>
          <a:lstStyle>
            <a:lvl1pPr marL="0" indent="0" algn="ctr">
              <a:buNone/>
              <a:defRPr sz="2000" spc="1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C86F7-04B1-4F1F-B4FB-8A3C27936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940" y="5489855"/>
            <a:ext cx="4270248" cy="640080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000" cap="all" baseline="0">
                <a:ln w="19050">
                  <a:solidFill>
                    <a:schemeClr val="accent6"/>
                  </a:solidFill>
                </a:ln>
                <a:noFill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3638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8D0226-3AB8-4591-90BD-C0E6D9A30301}"/>
              </a:ext>
            </a:extLst>
          </p:cNvPr>
          <p:cNvSpPr/>
          <p:nvPr userDrawn="1"/>
        </p:nvSpPr>
        <p:spPr>
          <a:xfrm>
            <a:off x="1780309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2CA40-DF7D-4358-831F-BC9B8960CBDB}"/>
              </a:ext>
            </a:extLst>
          </p:cNvPr>
          <p:cNvSpPr/>
          <p:nvPr userDrawn="1"/>
        </p:nvSpPr>
        <p:spPr>
          <a:xfrm>
            <a:off x="4979555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E1A6E6-C76B-400D-9A19-F1B09AD38A3E}"/>
              </a:ext>
            </a:extLst>
          </p:cNvPr>
          <p:cNvSpPr/>
          <p:nvPr userDrawn="1"/>
        </p:nvSpPr>
        <p:spPr>
          <a:xfrm>
            <a:off x="8153400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67140AA-40F5-4101-B5AA-DDCDA490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3428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966AA58-3FAC-4126-8C63-16F10420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99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B430FA7-46C5-4651-8ED7-21284AF012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2674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C698088-82D8-4D90-AE73-66B661DFCB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07145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3FF934E-D2F5-409F-B4EB-CD316340BF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51920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E006825-EBAA-451B-AD52-683B7109D5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0990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044D0E17-B284-4856-BBDB-FFF2EBAB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6B7B285-9E5D-48DB-B740-3FDA433F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3D1A241-8F30-495A-8B68-B8A5CAA1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931C97-3E53-4030-A6E5-50E4DF9A1C34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F8C40A-9F2A-4E97-956E-E8A1BFB94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71808"/>
            <a:ext cx="6408851" cy="63919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241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1A5FC-3F83-4927-88B5-5BCBA3EA68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386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EE9FB-42C5-4A09-A4FE-4DDE8CF9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08DFF-BE58-419E-A8E1-FD942815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4A919-F912-4129-B930-D8A078A8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CEA9B97-0004-4411-ABB4-A27F463B8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7045" y="2387634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D60F60-B501-479A-A75A-8FD1F97965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7045" y="1804968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170FD0E-EBE1-4417-BC9D-4CD5F92BFD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5452" y="2385650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7738676-CB36-4BE1-A9C9-0215DEEECB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5452" y="1802984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38544-38E0-4456-B973-6058B9961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8"/>
            <a:ext cx="6041907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00868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F335-C36A-4214-BC97-BB4C9721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CCBA95-53AF-4D84-851A-58323862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8AEEC-9F28-4200-B5D7-453E32B3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9967FE-B330-4703-9D6E-CC40B84B1030}"/>
              </a:ext>
            </a:extLst>
          </p:cNvPr>
          <p:cNvCxnSpPr>
            <a:cxnSpLocks/>
          </p:cNvCxnSpPr>
          <p:nvPr userDrawn="1"/>
        </p:nvCxnSpPr>
        <p:spPr>
          <a:xfrm>
            <a:off x="6150567" y="2200739"/>
            <a:ext cx="0" cy="34699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BC0FBFA-8000-40C6-8EF3-D30A0A48CBC5}"/>
              </a:ext>
            </a:extLst>
          </p:cNvPr>
          <p:cNvCxnSpPr>
            <a:cxnSpLocks/>
          </p:cNvCxnSpPr>
          <p:nvPr userDrawn="1"/>
        </p:nvCxnSpPr>
        <p:spPr>
          <a:xfrm flipH="1">
            <a:off x="2545167" y="3935702"/>
            <a:ext cx="710166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DCC767D-316F-42DA-9712-29C185B762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8036" y="1767731"/>
            <a:ext cx="170696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DC3AF654-39ED-4B70-9A85-34D9DC793D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78035" y="5683895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3E0B0DF9-E558-439A-9B7D-4C600008B0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BB9DF13-A501-4465-8844-F8ADFE8BED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46834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23EF573-9496-4229-ABB9-B58C441687E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85000" y="2740969"/>
            <a:ext cx="1929792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6C96D231-4BEB-47C0-BC89-3D69A5E0DD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59358" y="4263233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18B3BFCC-5202-4CF7-8748-EA1165299B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45805" y="500105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0F78A8C0-E488-4B82-A881-BAF70EF526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28224" y="4328700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9CBF7863-921B-428D-857E-AC4D195E88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64942" y="4956195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3818CA49-6F16-4527-9CE5-335D522ECAA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96547" y="287027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8460B-1230-475A-839A-BB0365A3D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7"/>
            <a:ext cx="10629597" cy="64580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4389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D11A1-D567-4DE9-AFD4-7A6BC7C300C1}"/>
              </a:ext>
            </a:extLst>
          </p:cNvPr>
          <p:cNvSpPr/>
          <p:nvPr userDrawn="1"/>
        </p:nvSpPr>
        <p:spPr>
          <a:xfrm>
            <a:off x="4483944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398470-6F00-41F0-B63E-42C03BC992F8}"/>
              </a:ext>
            </a:extLst>
          </p:cNvPr>
          <p:cNvSpPr/>
          <p:nvPr userDrawn="1"/>
        </p:nvSpPr>
        <p:spPr>
          <a:xfrm>
            <a:off x="4489659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06A024-E68E-4F1C-887D-415804C89479}"/>
              </a:ext>
            </a:extLst>
          </p:cNvPr>
          <p:cNvSpPr/>
          <p:nvPr userDrawn="1"/>
        </p:nvSpPr>
        <p:spPr>
          <a:xfrm>
            <a:off x="828484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3C2448-350F-482F-92C0-4F1495265933}"/>
              </a:ext>
            </a:extLst>
          </p:cNvPr>
          <p:cNvSpPr/>
          <p:nvPr userDrawn="1"/>
        </p:nvSpPr>
        <p:spPr>
          <a:xfrm>
            <a:off x="829055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BFB613-F647-4C24-8072-6BA560C2CF35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2D8BE-09E0-4B54-871E-627BA368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158535-C39C-4032-BC07-CC7DA745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38FD9-7569-4F67-9902-EA32B7F9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6849D09-65B8-4E5C-986A-AB5E3748D4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81350" y="1221488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AC480B-19BB-48E2-8BEF-4AA0680D32DE}"/>
              </a:ext>
            </a:extLst>
          </p:cNvPr>
          <p:cNvSpPr/>
          <p:nvPr userDrawn="1"/>
        </p:nvSpPr>
        <p:spPr>
          <a:xfrm>
            <a:off x="69151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C09E39-FAAE-43BC-8BD6-08DC89C45F5B}"/>
              </a:ext>
            </a:extLst>
          </p:cNvPr>
          <p:cNvSpPr/>
          <p:nvPr userDrawn="1"/>
        </p:nvSpPr>
        <p:spPr>
          <a:xfrm>
            <a:off x="69722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7156FBE-72BD-4A64-99F7-1ABAA272A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3928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AEE629F-FF1D-44AE-B728-8EA70D72A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0644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C4D74F9-C022-4D89-9C64-1A0A5FD3A6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1543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06BD1-5247-47AE-87C4-5720ED5AC7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3928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D3684C2-E9CD-4A2A-993D-ABF39BD30C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50644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A960BEA5-C2B5-456D-8982-4C8A8E7EE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51543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CDC00CA-B925-48D9-91B3-A79A59C28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1350" y="671807"/>
            <a:ext cx="5829300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9746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36D74-17F7-4684-B610-18AB1682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FBB6F-A08B-41AD-8AD2-DC5AE674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A4285-BB73-4E13-BBDF-3F14D2AD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28238E-356F-43CD-AA8F-3BC1FA26B6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900" y="1172060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50BF9B7-44D3-43B3-8650-0E38FB9F80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85497" y="2172381"/>
            <a:ext cx="4487220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0A34C87-263B-4C39-95B1-6A3E78FC480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172381"/>
            <a:ext cx="5007023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8FDE5E1-CA4F-47D6-B408-560DFA59D30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906463" y="2752724"/>
            <a:ext cx="5007022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Content Placeholder 9">
            <a:extLst>
              <a:ext uri="{FF2B5EF4-FFF2-40B4-BE49-F238E27FC236}">
                <a16:creationId xmlns:a16="http://schemas.microsoft.com/office/drawing/2014/main" id="{E8933B94-68E9-4F8A-95B3-C8A867B06FF5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6785497" y="2747768"/>
            <a:ext cx="4500041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997C22C-C02E-4D5D-866A-A163E2B47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00" y="671808"/>
            <a:ext cx="5829300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7859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9A6EC546-1FDF-48B1-BB0F-4069A4AF6B46}"/>
              </a:ext>
            </a:extLst>
          </p:cNvPr>
          <p:cNvSpPr/>
          <p:nvPr userDrawn="1"/>
        </p:nvSpPr>
        <p:spPr>
          <a:xfrm rot="5400000">
            <a:off x="1338026" y="-868210"/>
            <a:ext cx="972645" cy="36476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787A3-6FE4-43A8-B38B-0F6A2EF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E0A1E-0F1E-4FFE-B209-3D967919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999867-6933-40F9-BEA0-F30FA697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0E72126-EBC8-4AA7-AA53-38A15FDEC6E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44CA5E4-4215-49A0-86F5-2C4847D87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735C1917-DDF3-4A5B-AEB9-E0FBD98EC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0FF36A3-BF35-4A36-ADAB-547CA8CAE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3BE85149-0E6D-4CDC-82B6-EF6894D9C9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6E8B6B5-41D1-4EC9-84EF-1989A504B7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F13F401-A13F-4EF3-88FC-D517D7F7BA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4639D5D-D529-4EF5-9EF8-8C9B3715A28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45E22B01-C64B-4A03-9118-68BCAECC32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4BA50FF-5CC3-4F90-9AA6-5942DF634B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B3EEE7C-67C5-49ED-A602-F8E162B21A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EE91B34F-5506-49A1-8594-9259C64066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A7D7592-A438-4BE7-82A5-188EF3B702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70F1DE9A-9607-4D77-B1CA-EA7A15A4CA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FE726AB2-7D79-4CF4-ACA3-327A065CA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07991841-3C5D-4E23-ACEF-AC0C7BA286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E827F407-DC92-4E39-85F3-56B3405B23A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ADBEC4B1-A92B-4923-B3C2-44570B971C8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32CD6E05-4E76-4ADF-9FC8-4321B2B96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40BE94-38F8-48B0-9A42-DA1A4197504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CFECD0B-5901-4EBC-92AA-3DE8CD1132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B173BBB1-992E-4C62-B6EF-38E5859DA79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3639117-6091-4743-897D-3E5F4468CCA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B7A64542-4E5B-4701-845E-5101F87E110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0F74B4EA-4966-4ABC-8DFD-01157881B8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20679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D7536456-E749-466F-8EFA-F33D8281227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18755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A6C85040-3D7A-4FD1-B96E-3ED73836766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966941C8-0858-4060-8F85-A63D40D058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B66D6339-390D-45A7-BBF7-ADB8D6A0168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89C25EC2-6755-441D-BD59-204C60EFD6A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5AA552AB-DFEE-4CE4-9596-F63F557FD47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8AA79F31-661A-42DB-97E9-B3633BF6622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71E1E5-ACAD-4ED5-AAF2-539AF0733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71808"/>
            <a:ext cx="10515600" cy="6619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0835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FB87B-D4AD-42B4-8993-D5BD0311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DA0E7-08C2-442E-A8B3-F1218B69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842E0-2E48-4C5C-9EC5-429BF2DA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3808EC-BC22-46D4-895E-0A67F6EE1907}"/>
              </a:ext>
            </a:extLst>
          </p:cNvPr>
          <p:cNvSpPr/>
          <p:nvPr userDrawn="1"/>
        </p:nvSpPr>
        <p:spPr>
          <a:xfrm>
            <a:off x="9393543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83E2FE-F5EA-4C43-BC5B-23330B11D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5400000">
            <a:off x="8333552" y="3930709"/>
            <a:ext cx="3975244" cy="99655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7859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F7723-F5B1-4A97-921F-93E42B12D62B}"/>
              </a:ext>
            </a:extLst>
          </p:cNvPr>
          <p:cNvSpPr/>
          <p:nvPr userDrawn="1"/>
        </p:nvSpPr>
        <p:spPr>
          <a:xfrm>
            <a:off x="4659086" y="0"/>
            <a:ext cx="7532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670FDF-6533-4E3F-94A4-2548DA2F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B69DE-3108-4A10-8EDD-EC2EF3F5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337B-1B07-4B9D-9563-C5E433F8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A44B00A-A50E-49C2-AE8C-E243734442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31913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00A1A7F-BD7F-4CB8-A8BD-C7DDCD62C9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94627" y="2426760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53CF9-87EA-4162-8CBD-63E10EBEB6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94627" y="2801755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F099E8E6-E766-4B5B-8E98-7D92E8F91A9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38065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3AC6007-1F43-4D93-842F-2E1F01D19B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779" y="2426197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5EC4308-1195-47F4-A415-8637701ADF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779" y="2801192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8E583185-DBE3-45E6-B367-B88C50A91CE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31913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0B472BE4-F051-416A-AFCF-53E847C3E5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94627" y="5249132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F4A7512-D4D0-4D2E-A300-C5EE0AC2EC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94627" y="5624127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7CBE80F1-F6E2-416E-9F4A-EBE15E0F94A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038065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9A76D07-863C-4818-9D9C-99B8F83B8F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0779" y="5248569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2CAEC7-C513-41B6-9F77-3D5481F849E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00779" y="5623564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03895-E987-4148-AB13-798D65CB7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2238083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89745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64182B-9BBA-4B44-BC53-045107E9371D}"/>
              </a:ext>
            </a:extLst>
          </p:cNvPr>
          <p:cNvSpPr/>
          <p:nvPr userDrawn="1"/>
        </p:nvSpPr>
        <p:spPr>
          <a:xfrm>
            <a:off x="2754086" y="0"/>
            <a:ext cx="9437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A1795-FD62-4E99-989E-A14C0571A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5EE35-717E-4E9F-A75B-366341B3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606A6-DC50-4DDF-8621-3D530D52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DE112EE-5EA4-49AF-8AF9-754D30C144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45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63210BF0-55FD-4D41-9458-4492BAD29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495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739369F-4EDD-4B19-8395-084759667B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7495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A72E3657-9D29-484E-819B-67EA4ADC47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5879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E59867B-1A93-4A9B-9C2E-AE7B5FCF510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7529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90192BD-CD3C-44D3-9A9A-8782B80F76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7529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E378BE-4D71-48F2-BA16-CCF8158EF7E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95913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F28DC9-C26A-4D42-8BFA-540BB696E0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7563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642AD6D-085C-424D-B340-7731A4F95D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7563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9CD02B3D-3B05-4CE4-98EF-4772E813751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059471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758AF150-35C5-4E99-97F8-798A80E52A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75977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02EB253-A55A-4EC6-A5A8-ABACCF75D0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5977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A02BB49-28DB-48E5-8959-D36C9840302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5845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3C6BE33-794C-464D-886A-DB31DC137B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7495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1088B84-C9AE-4E0F-BE0B-7691872F789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7495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EC807298-9742-4D0C-86D4-A25C5ED3069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85879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B94081A-B2B7-439C-B7CA-91A63FB88DF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529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75898E2-098E-4BDE-8BA8-C1D0755D7E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7529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B78526-379C-43C5-ABE7-2F184FC309A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95913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AA9378E-4336-4D84-9033-052E57D5470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563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4AF0D6AA-392E-489E-8457-370F653057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563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515D701A-667D-41D8-B25B-72B088C7E9E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059471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0AB2C67-89B8-459B-BB18-3655BA5AB35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75977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88DB254D-C387-4A49-A475-DA300A71317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75977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00339E-E516-47A3-98FD-7904488645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332219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1011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16B3E-BF5D-4CBE-AA15-FEAD2B0B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6F15C-2031-4B28-91FF-8532EFEE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47681-AA55-4F94-8741-812FB362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5880F-F841-4DE6-B266-C373510AF249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88B7164-58B7-4BB5-998B-0E7F664D92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562550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CB6F5B2-F117-4AD5-9C54-96006D152F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226739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60636773-D205-448C-8DD8-8BBC3AFC25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5857430" y="3063181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CD4F0A7-B003-44EA-AD28-A4B13CCE89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6200000">
            <a:off x="8520742" y="3063180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CEEA233-6913-4525-8B47-39C2814EEF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18C63E6-2425-4D8D-99C9-99B35F978A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AEB3CF35-C4EC-42DA-B265-89015DF035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3606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1B05A3F-5647-4FA8-AAB1-0438B6F6DD1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3606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67059F7A-88D8-4E2F-A6F4-6CF5F194D5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90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B25228C-31FC-4E25-80B1-8FAD0909BE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190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E3BCA350-B685-4ADC-9FC8-23180729767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04516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75319BC-EF3B-4B55-9663-E04ED5DBC8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04516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E10C144-C9A1-43BD-9C8A-183A065E24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694" y="658420"/>
            <a:ext cx="347273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6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6E7A44-0539-4C8E-ABEB-E56B131C4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29326" y="2152651"/>
            <a:ext cx="6162674" cy="29098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0CB7D0-0851-45AD-932F-0A0BD59CCB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6726"/>
            <a:ext cx="6848474" cy="6391274"/>
          </a:xfrm>
          <a:custGeom>
            <a:avLst/>
            <a:gdLst>
              <a:gd name="connsiteX0" fmla="*/ 0 w 6848474"/>
              <a:gd name="connsiteY0" fmla="*/ 0 h 6391274"/>
              <a:gd name="connsiteX1" fmla="*/ 6848474 w 6848474"/>
              <a:gd name="connsiteY1" fmla="*/ 0 h 6391274"/>
              <a:gd name="connsiteX2" fmla="*/ 6848474 w 6848474"/>
              <a:gd name="connsiteY2" fmla="*/ 1685925 h 6391274"/>
              <a:gd name="connsiteX3" fmla="*/ 6029325 w 6848474"/>
              <a:gd name="connsiteY3" fmla="*/ 1685925 h 6391274"/>
              <a:gd name="connsiteX4" fmla="*/ 6029325 w 6848474"/>
              <a:gd name="connsiteY4" fmla="*/ 4595813 h 6391274"/>
              <a:gd name="connsiteX5" fmla="*/ 6848474 w 6848474"/>
              <a:gd name="connsiteY5" fmla="*/ 4595813 h 6391274"/>
              <a:gd name="connsiteX6" fmla="*/ 6848474 w 6848474"/>
              <a:gd name="connsiteY6" fmla="*/ 6391274 h 6391274"/>
              <a:gd name="connsiteX7" fmla="*/ 0 w 6848474"/>
              <a:gd name="connsiteY7" fmla="*/ 6391274 h 639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74" h="6391274">
                <a:moveTo>
                  <a:pt x="0" y="0"/>
                </a:moveTo>
                <a:lnTo>
                  <a:pt x="6848474" y="0"/>
                </a:lnTo>
                <a:lnTo>
                  <a:pt x="6848474" y="1685925"/>
                </a:lnTo>
                <a:lnTo>
                  <a:pt x="6029325" y="1685925"/>
                </a:lnTo>
                <a:lnTo>
                  <a:pt x="6029325" y="4595813"/>
                </a:lnTo>
                <a:lnTo>
                  <a:pt x="6848474" y="4595813"/>
                </a:lnTo>
                <a:lnTo>
                  <a:pt x="6848474" y="6391274"/>
                </a:lnTo>
                <a:lnTo>
                  <a:pt x="0" y="639127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0B0C-9F99-4C31-993B-EB072ABA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2CDF4-F0E3-4D07-89C6-5ABCCDD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BDA5F-715E-4514-9476-437B3EB0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D38E0F-D52F-4777-9D68-D30CB3B8C8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625" y="2624137"/>
            <a:ext cx="5172075" cy="2033588"/>
          </a:xfrm>
        </p:spPr>
        <p:txBody>
          <a:bodyPr>
            <a:no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6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083E92-8775-41F5-A992-0786A40813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92272" y="671808"/>
            <a:ext cx="3661528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76292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02A0C2-BC21-4E10-B50C-353B8CBD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985" y="1057275"/>
            <a:ext cx="6015990" cy="3457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548780-9B3B-47BB-AA7B-928FA50A6A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57275"/>
            <a:ext cx="12191999" cy="5295900"/>
          </a:xfrm>
          <a:custGeom>
            <a:avLst/>
            <a:gdLst>
              <a:gd name="connsiteX0" fmla="*/ 0 w 12191999"/>
              <a:gd name="connsiteY0" fmla="*/ 0 h 5295900"/>
              <a:gd name="connsiteX1" fmla="*/ 514985 w 12191999"/>
              <a:gd name="connsiteY1" fmla="*/ 0 h 5295900"/>
              <a:gd name="connsiteX2" fmla="*/ 514985 w 12191999"/>
              <a:gd name="connsiteY2" fmla="*/ 3457576 h 5295900"/>
              <a:gd name="connsiteX3" fmla="*/ 6530975 w 12191999"/>
              <a:gd name="connsiteY3" fmla="*/ 3457576 h 5295900"/>
              <a:gd name="connsiteX4" fmla="*/ 6530975 w 12191999"/>
              <a:gd name="connsiteY4" fmla="*/ 0 h 5295900"/>
              <a:gd name="connsiteX5" fmla="*/ 12191999 w 12191999"/>
              <a:gd name="connsiteY5" fmla="*/ 0 h 5295900"/>
              <a:gd name="connsiteX6" fmla="*/ 12191999 w 12191999"/>
              <a:gd name="connsiteY6" fmla="*/ 5295900 h 5295900"/>
              <a:gd name="connsiteX7" fmla="*/ 0 w 12191999"/>
              <a:gd name="connsiteY7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5295900">
                <a:moveTo>
                  <a:pt x="0" y="0"/>
                </a:moveTo>
                <a:lnTo>
                  <a:pt x="514985" y="0"/>
                </a:lnTo>
                <a:lnTo>
                  <a:pt x="514985" y="3457576"/>
                </a:lnTo>
                <a:lnTo>
                  <a:pt x="6530975" y="3457576"/>
                </a:lnTo>
                <a:lnTo>
                  <a:pt x="6530975" y="0"/>
                </a:lnTo>
                <a:lnTo>
                  <a:pt x="12191999" y="0"/>
                </a:lnTo>
                <a:lnTo>
                  <a:pt x="12191999" y="5295900"/>
                </a:lnTo>
                <a:lnTo>
                  <a:pt x="0" y="52959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958E2-130A-401C-B53D-DCC7696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78FE4-D7D1-40CE-9190-C68702FE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C4996-95A4-4EC0-BF6E-7C2FACB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6332CD16-89CC-43FA-B7BF-06786B4648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6354" y="1547271"/>
            <a:ext cx="5172932" cy="258127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27734DB-D9FF-4945-91EF-DB146D8348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250" y="762308"/>
            <a:ext cx="5783657" cy="66596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9699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FB6A2A-F24A-4E64-A207-404C8CC7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0600" y="2132410"/>
            <a:ext cx="3581400" cy="2316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E19EA-E986-4004-8C5B-712009E7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12B16-8A8E-4099-ACE3-946220C6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8AF2A-C932-41B3-957E-9888020C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7D0C286-3FF6-4839-AE38-6F404BF056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66725"/>
            <a:ext cx="7834312" cy="5924550"/>
          </a:xfrm>
          <a:custGeom>
            <a:avLst/>
            <a:gdLst>
              <a:gd name="connsiteX0" fmla="*/ 7834312 w 7834312"/>
              <a:gd name="connsiteY0" fmla="*/ 0 h 5924550"/>
              <a:gd name="connsiteX1" fmla="*/ 0 w 7834312"/>
              <a:gd name="connsiteY1" fmla="*/ 0 h 5924550"/>
              <a:gd name="connsiteX2" fmla="*/ 0 w 7834312"/>
              <a:gd name="connsiteY2" fmla="*/ 1665685 h 5924550"/>
              <a:gd name="connsiteX3" fmla="*/ 1033462 w 7834312"/>
              <a:gd name="connsiteY3" fmla="*/ 1665685 h 5924550"/>
              <a:gd name="connsiteX4" fmla="*/ 1033462 w 7834312"/>
              <a:gd name="connsiteY4" fmla="*/ 3982640 h 5924550"/>
              <a:gd name="connsiteX5" fmla="*/ 0 w 7834312"/>
              <a:gd name="connsiteY5" fmla="*/ 3982640 h 5924550"/>
              <a:gd name="connsiteX6" fmla="*/ 0 w 7834312"/>
              <a:gd name="connsiteY6" fmla="*/ 5924550 h 5924550"/>
              <a:gd name="connsiteX7" fmla="*/ 7834312 w 7834312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34312" h="5924550">
                <a:moveTo>
                  <a:pt x="7834312" y="0"/>
                </a:moveTo>
                <a:lnTo>
                  <a:pt x="0" y="0"/>
                </a:lnTo>
                <a:lnTo>
                  <a:pt x="0" y="1665685"/>
                </a:lnTo>
                <a:lnTo>
                  <a:pt x="1033462" y="1665685"/>
                </a:lnTo>
                <a:lnTo>
                  <a:pt x="1033462" y="3982640"/>
                </a:lnTo>
                <a:lnTo>
                  <a:pt x="0" y="3982640"/>
                </a:lnTo>
                <a:lnTo>
                  <a:pt x="0" y="5924550"/>
                </a:lnTo>
                <a:lnTo>
                  <a:pt x="7834312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038514-112A-4AE2-BA52-286C38492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10675" y="2579352"/>
            <a:ext cx="2381250" cy="142306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27393D-ACFC-4AC9-93A3-FE24F0D12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129259" y="3009387"/>
            <a:ext cx="4138612" cy="56299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163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760CB-267C-4B96-8D93-EA775230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F8915-ABFD-4CAE-AC61-1E1B2B1C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7218A-692D-4EB0-817E-60AFD432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D5A4AB60-E1AB-4239-BFC7-C10A235B18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700899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3300DCB-9114-4ADF-8664-EFDD2C7A6E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32139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69E913-93AE-4878-BA45-C2A83F5AC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8200" y="4683183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306DC8-5642-4A13-B67A-9BF5A74DB8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430367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C0CA179-9852-4BA8-8E7D-8C5F43775EA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65159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51735A5-9931-4467-9BBD-D622219F38F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65159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467CBB-A84A-4371-9C2F-3BD7181223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65159" y="4697520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96B9F0-428C-454F-A050-D0D8E87142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65159" y="431801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BEB11F1-0872-4500-8CBB-63D9F6BBA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89832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D1E8BAA-941F-4D25-92A6-7E9A2C3664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832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7E5E59-1A85-4D6C-9DFC-E288DD5ABE98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D7D-08A6-4C69-B43C-2288E5BB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58420"/>
            <a:ext cx="640885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6917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CFDE121-67A1-407B-A6E2-D5B255A4F712}"/>
              </a:ext>
            </a:extLst>
          </p:cNvPr>
          <p:cNvSpPr/>
          <p:nvPr userDrawn="1"/>
        </p:nvSpPr>
        <p:spPr>
          <a:xfrm>
            <a:off x="1282168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C2B05-C32D-4F66-8BDA-0F4824844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575672" y="4121035"/>
            <a:ext cx="3337712" cy="63919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7AE0851-B0C9-475B-8AD9-7C6A141FDD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414645" y="758825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2254E01-FD47-43F3-A74C-720A0EA4C2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4645" y="138820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B911B77-02F4-42D2-8639-A3F7EAFB71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4645" y="1767713"/>
            <a:ext cx="3281555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FBF118A-5599-4A55-9939-8075D74851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14645" y="3251858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66BB17E-99F0-43A3-99AA-F928695311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645" y="3866925"/>
            <a:ext cx="3281555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34F74CA-3E2F-4F3A-BE25-F8D95721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645" y="4248925"/>
            <a:ext cx="3281555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B5A383D6-9A09-46E4-8DD5-684C3B04E15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077157" y="773142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6D712C8-D0F1-407A-AAC4-D86C1FDDCD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2244" y="1388209"/>
            <a:ext cx="328155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1C731A4-58E7-4726-BFC7-23260BCD62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2244" y="1767713"/>
            <a:ext cx="3281556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533CF28F-2EF0-4DE6-AD35-043AAA87EEC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72244" y="3237794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98ABB59-CA95-470C-A29D-627B16E69E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2244" y="3866925"/>
            <a:ext cx="3281556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571488-55CE-40DF-84B6-A5166E2BEF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2244" y="4248925"/>
            <a:ext cx="3281556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15CF3-8EFD-40BC-B749-25F401BC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DB08D-5054-4577-AA1B-BA9D87CF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F9931-2A77-46BF-822E-D503CEAF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1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93F3E0E-712E-4821-A89E-6727BD3825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311D2-47FE-44C1-9B1C-179CAA33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DFF648-B296-4801-91A9-A6868BF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4D7C8-0561-4530-BCD5-AB0BB197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50F7E33-83E1-4951-9CEC-14866D6A3C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98135" y="2759613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01B4AA-8A2C-488B-A306-BC09BA1C66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8135" y="2176946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79840D9-3F3D-4DFB-9592-867BB8CA12E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45966" y="2759613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2DFBC7C-0887-40D8-93DA-CBE9F58B1C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45966" y="2176946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C60B52-4450-4317-A5DF-A3E617C12A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8135" y="4712146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F1DE6B-CBDA-40EB-A055-4FDC09ACC6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8135" y="4129479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9593E99-8D88-45AD-83AF-7F7F9AB693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45966" y="4712146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95823CC-CA7F-4F5B-B442-48A396969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45966" y="4129479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7501-8949-4796-90C5-50D20B54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411" y="941112"/>
            <a:ext cx="6074545" cy="639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70A3F71-78A0-4742-B701-4A1489F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69108"/>
            <a:ext cx="4243755" cy="20771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CB7E97A-4B46-429D-80E3-5A2E689EFA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75" y="466724"/>
            <a:ext cx="9191625" cy="6391275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9D5F7-4F29-467D-8261-4E075BB20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2C6787-293A-4CC2-A2D2-E2881CC6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1C36F-4448-4279-8552-28C42EC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CCB8AC8A-361C-4A01-AEB1-112BEAC48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2133" y="3384898"/>
            <a:ext cx="3519487" cy="158839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47092-EAA4-4108-A528-108AD1F964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518" y="2211168"/>
            <a:ext cx="5829300" cy="6620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0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FABFC7-4108-49F4-A75A-5AB472AA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47139"/>
            <a:ext cx="12192000" cy="11637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62CB3A-11BC-4C5C-B53D-B965CFA2B6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3544135 h 5924550"/>
              <a:gd name="connsiteX1" fmla="*/ 11258550 w 11258550"/>
              <a:gd name="connsiteY1" fmla="*/ 3544135 h 5924550"/>
              <a:gd name="connsiteX2" fmla="*/ 11258550 w 11258550"/>
              <a:gd name="connsiteY2" fmla="*/ 5924550 h 5924550"/>
              <a:gd name="connsiteX3" fmla="*/ 0 w 11258550"/>
              <a:gd name="connsiteY3" fmla="*/ 5924550 h 5924550"/>
              <a:gd name="connsiteX4" fmla="*/ 0 w 11258550"/>
              <a:gd name="connsiteY4" fmla="*/ 0 h 5924550"/>
              <a:gd name="connsiteX5" fmla="*/ 11258550 w 11258550"/>
              <a:gd name="connsiteY5" fmla="*/ 0 h 5924550"/>
              <a:gd name="connsiteX6" fmla="*/ 11258550 w 11258550"/>
              <a:gd name="connsiteY6" fmla="*/ 2380414 h 5924550"/>
              <a:gd name="connsiteX7" fmla="*/ 0 w 11258550"/>
              <a:gd name="connsiteY7" fmla="*/ 2380414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3544135"/>
                </a:moveTo>
                <a:lnTo>
                  <a:pt x="11258550" y="3544135"/>
                </a:lnTo>
                <a:lnTo>
                  <a:pt x="11258550" y="5924550"/>
                </a:lnTo>
                <a:lnTo>
                  <a:pt x="0" y="5924550"/>
                </a:lnTo>
                <a:close/>
                <a:moveTo>
                  <a:pt x="0" y="0"/>
                </a:moveTo>
                <a:lnTo>
                  <a:pt x="11258550" y="0"/>
                </a:lnTo>
                <a:lnTo>
                  <a:pt x="11258550" y="2380414"/>
                </a:lnTo>
                <a:lnTo>
                  <a:pt x="0" y="23804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EBBDF-3A3F-40FD-9752-1D92BFAD19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9738" y="3001020"/>
            <a:ext cx="8412524" cy="938559"/>
          </a:xfrm>
        </p:spPr>
        <p:txBody>
          <a:bodyPr/>
          <a:lstStyle>
            <a:lvl1pPr algn="ctr">
              <a:defRPr sz="5000" spc="100" baseline="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6232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57E51-8279-450D-ABC2-889F91AD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52AC3-8AAB-49A9-8BB4-9A82193F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2EBEF-1685-466C-9FC9-D1A2D4A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360F31D-8187-4BBF-807F-BCD7628363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" y="466725"/>
            <a:ext cx="6096000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61D3AC4-50E4-442B-88DA-99E01D461F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200" y="2183098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BA1C8C7-E942-4381-8DFB-35C0D375D5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1632228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619FB69F-436E-4680-805E-129656D1FC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4200" y="3732794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9EEFB823-5D40-4C5F-8E5C-8DA5459631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200" y="3181924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7A70DDF-2854-466D-AE9A-7AA7BF3298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200" y="5307885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6C41E82-34D6-471D-81E8-FCA62C7F22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4757015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E1AE8-90BE-4DE3-93E9-B997D48FE6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3162" y="668924"/>
            <a:ext cx="6041908" cy="6420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056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FB566-AB0F-4A84-A379-5B7A132A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B01EE-E344-461A-85A0-3AA7F83A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9A25E-2DC1-49B1-A962-EFCDB81F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48D9ED-15C8-4EA0-B95F-CFD1BAF0A5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75743"/>
            <a:ext cx="6475268" cy="5915532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EF9385-3B06-4216-9420-A91190C6B7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91419" y="1125633"/>
            <a:ext cx="2937452" cy="11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01ADD07-F155-4B1F-B204-2284F6999B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1419" y="74612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29012F5-57FB-4F6F-8FF8-DBA65EC1EF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1419" y="4716842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F8E7E45-85D4-40EE-836F-76055F0F8E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91419" y="4337338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315DB3C-D2E4-4310-8A18-71457CBD7A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91419" y="2964253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8DBA9F3-328C-4BAE-A2E1-0FBFE3A476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1419" y="258474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7365-7137-471F-BFE9-2F6C36293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914546" y="3092260"/>
            <a:ext cx="5719734" cy="6824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7392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826315-2B7F-4C57-86AC-F861837D3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E89F0-5C7D-4785-9E27-B2AC9192E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B7DCF-7168-4376-8641-10965E65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98FEF-9751-417B-82B2-BBAD07665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53"/>
            <a:ext cx="41148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CE99-0833-4AF7-954F-3E4BD5F9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 cap="all" spc="200" baseline="0">
          <a:ln w="19050">
            <a:solidFill>
              <a:schemeClr val="accent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file:///Users/sahilthummar/Downloads/HEALWISE_LIGHTBLUE_THEME_UPDATED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hyperlink" Target="https://www.kaggle.com/datasets/prathamtripathi/drug-classificatio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oup of pills and tablets&#10;&#10;Description automatically generated">
            <a:extLst>
              <a:ext uri="{FF2B5EF4-FFF2-40B4-BE49-F238E27FC236}">
                <a16:creationId xmlns:a16="http://schemas.microsoft.com/office/drawing/2014/main" id="{E41FFEB7-5147-4211-9DEE-48A580FDD93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r="-1" b="6675"/>
          <a:stretch/>
        </p:blipFill>
        <p:spPr>
          <a:xfrm>
            <a:off x="1" y="466726"/>
            <a:ext cx="6848474" cy="6391274"/>
          </a:xfrm>
          <a:noFill/>
        </p:spPr>
      </p:pic>
      <p:sp>
        <p:nvSpPr>
          <p:cNvPr id="29" name="Slide Number Placeholder 4">
            <a:extLst>
              <a:ext uri="{FF2B5EF4-FFF2-40B4-BE49-F238E27FC236}">
                <a16:creationId xmlns:a16="http://schemas.microsoft.com/office/drawing/2014/main" id="{61527F88-EA88-1ADD-622E-A5536B0FD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F860B6F-2FE3-4DE6-9496-980E987E7466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US" sz="800"/>
          </a:p>
        </p:txBody>
      </p:sp>
      <p:sp>
        <p:nvSpPr>
          <p:cNvPr id="40" name="Title 6">
            <a:extLst>
              <a:ext uri="{FF2B5EF4-FFF2-40B4-BE49-F238E27FC236}">
                <a16:creationId xmlns:a16="http://schemas.microsoft.com/office/drawing/2014/main" id="{3924CD2C-8543-0860-5534-C3B07ED8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475" y="3342767"/>
            <a:ext cx="4392504" cy="639192"/>
          </a:xfrm>
        </p:spPr>
        <p:txBody>
          <a:bodyPr/>
          <a:lstStyle/>
          <a:p>
            <a:r>
              <a:rPr lang="en-US" sz="5400" dirty="0" err="1">
                <a:solidFill>
                  <a:schemeClr val="tx1"/>
                </a:solidFill>
              </a:rPr>
              <a:t>healwise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C62B0-7706-1C91-77B8-8B5D3BF2D8F9}"/>
              </a:ext>
            </a:extLst>
          </p:cNvPr>
          <p:cNvSpPr txBox="1"/>
          <p:nvPr/>
        </p:nvSpPr>
        <p:spPr>
          <a:xfrm>
            <a:off x="8440615" y="6682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DA849C7-D5E8-A027-3FC5-4A2DEF728E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7985" y="5326697"/>
            <a:ext cx="5172075" cy="203358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Sahil</a:t>
            </a:r>
          </a:p>
          <a:p>
            <a:r>
              <a:rPr lang="en-US" dirty="0">
                <a:solidFill>
                  <a:schemeClr val="tx1"/>
                </a:solidFill>
              </a:rPr>
              <a:t>Jigar</a:t>
            </a:r>
          </a:p>
          <a:p>
            <a:r>
              <a:rPr lang="en-US" dirty="0">
                <a:solidFill>
                  <a:schemeClr val="tx1"/>
                </a:solidFill>
              </a:rPr>
              <a:t>Yash</a:t>
            </a:r>
          </a:p>
          <a:p>
            <a:r>
              <a:rPr lang="en-US" dirty="0">
                <a:solidFill>
                  <a:schemeClr val="tx1"/>
                </a:solidFill>
              </a:rPr>
              <a:t>Divyesh </a:t>
            </a:r>
          </a:p>
        </p:txBody>
      </p:sp>
    </p:spTree>
    <p:extLst>
      <p:ext uri="{BB962C8B-B14F-4D97-AF65-F5344CB8AC3E}">
        <p14:creationId xmlns:p14="http://schemas.microsoft.com/office/powerpoint/2010/main" val="240906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EA2DB29-355E-F1CB-EB0B-5E5A78361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A4899-14C7-D193-965D-6BC892EA0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 descr="A screen shot of a graph&#10;&#10;Description automatically generated">
            <a:extLst>
              <a:ext uri="{FF2B5EF4-FFF2-40B4-BE49-F238E27FC236}">
                <a16:creationId xmlns:a16="http://schemas.microsoft.com/office/drawing/2014/main" id="{D1E090C8-E891-8994-C97F-E22E30FB8D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96" t="4409" r="4508" b="3574"/>
          <a:stretch/>
        </p:blipFill>
        <p:spPr>
          <a:xfrm>
            <a:off x="434897" y="353362"/>
            <a:ext cx="4081348" cy="2960649"/>
          </a:xfrm>
          <a:prstGeom prst="rect">
            <a:avLst/>
          </a:prstGeom>
        </p:spPr>
      </p:pic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C1B34D6E-5DB6-D23A-F8EA-C76E94BA559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391" b="7027"/>
          <a:stretch/>
        </p:blipFill>
        <p:spPr>
          <a:xfrm>
            <a:off x="3581401" y="3429000"/>
            <a:ext cx="4535069" cy="3292475"/>
          </a:xfrm>
          <a:prstGeom prst="rect">
            <a:avLst/>
          </a:prstGeom>
        </p:spPr>
      </p:pic>
      <p:pic>
        <p:nvPicPr>
          <p:cNvPr id="11" name="Picture 10" descr="A screen shot of a graph&#10;&#10;Description automatically generated">
            <a:extLst>
              <a:ext uri="{FF2B5EF4-FFF2-40B4-BE49-F238E27FC236}">
                <a16:creationId xmlns:a16="http://schemas.microsoft.com/office/drawing/2014/main" id="{3A856DE5-25E8-3550-C80E-F1A019DC4EF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715" b="4930"/>
          <a:stretch/>
        </p:blipFill>
        <p:spPr>
          <a:xfrm>
            <a:off x="7471318" y="314333"/>
            <a:ext cx="4202105" cy="311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73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B9E50B6C-6789-0F9E-0BFF-C075D67D8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CC223-F2FD-B304-D2C9-0A2740917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03DBC435-0FB5-B8B5-1184-995206BC6D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0" y="1403347"/>
            <a:ext cx="5318335" cy="521526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Random Forest Classifier gave the best performance among all tested models.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It achieved 100% accuracy on the test data.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Key metrics were perfect:</a:t>
            </a:r>
          </a:p>
          <a:p>
            <a:pPr marL="2343150" lvl="4" indent="-285750" algn="just">
              <a:spcBef>
                <a:spcPts val="0"/>
              </a:spcBef>
            </a:pPr>
            <a:r>
              <a:rPr lang="en-CA" sz="2400" b="1" dirty="0">
                <a:latin typeface="Calisto MT" panose="02040603050505030304" pitchFamily="18" charset="77"/>
              </a:rPr>
              <a:t>Precision: 1.0</a:t>
            </a:r>
          </a:p>
          <a:p>
            <a:pPr marL="2343150" lvl="4" indent="-285750" algn="just">
              <a:spcBef>
                <a:spcPts val="0"/>
              </a:spcBef>
            </a:pPr>
            <a:r>
              <a:rPr lang="en-CA" sz="2400" b="1" dirty="0">
                <a:latin typeface="Calisto MT" panose="02040603050505030304" pitchFamily="18" charset="77"/>
              </a:rPr>
              <a:t>Recall: 1.0</a:t>
            </a:r>
          </a:p>
          <a:p>
            <a:pPr marL="2343150" lvl="4" indent="-285750" algn="just">
              <a:spcBef>
                <a:spcPts val="0"/>
              </a:spcBef>
            </a:pPr>
            <a:r>
              <a:rPr lang="en-CA" sz="2400" b="1" dirty="0">
                <a:latin typeface="Calisto MT" panose="02040603050505030304" pitchFamily="18" charset="77"/>
              </a:rPr>
              <a:t>F1 Score: 1.0</a:t>
            </a:r>
          </a:p>
          <a:p>
            <a:pPr marL="2343150" lvl="4" indent="-285750" algn="just">
              <a:spcBef>
                <a:spcPts val="0"/>
              </a:spcBef>
            </a:pPr>
            <a:r>
              <a:rPr lang="en-CA" sz="2400" b="1" dirty="0">
                <a:latin typeface="Calisto MT" panose="02040603050505030304" pitchFamily="18" charset="77"/>
              </a:rPr>
              <a:t>Hamming Loss: 0</a:t>
            </a:r>
          </a:p>
          <a:p>
            <a:pPr marL="2343150" lvl="4" indent="-285750" algn="just">
              <a:spcBef>
                <a:spcPts val="0"/>
              </a:spcBef>
            </a:pPr>
            <a:r>
              <a:rPr lang="en-CA" sz="2400" b="1" dirty="0">
                <a:latin typeface="Calisto MT" panose="02040603050505030304" pitchFamily="18" charset="77"/>
              </a:rPr>
              <a:t>Jaccard Score: 1.0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model made no errors and classified all drug types correctly.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These results show the model is highly reliable and suitable for real-world use in predicting drug prescriptions.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AD78E4-5336-5432-09E0-3A0995626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918" y="33061"/>
            <a:ext cx="11679282" cy="1140896"/>
          </a:xfrm>
          <a:prstGeom prst="rect">
            <a:avLst/>
          </a:prstGeom>
        </p:spPr>
      </p:pic>
      <p:pic>
        <p:nvPicPr>
          <p:cNvPr id="8" name="Picture 7" descr="A screen shot of a graph&#10;&#10;Description automatically generated">
            <a:extLst>
              <a:ext uri="{FF2B5EF4-FFF2-40B4-BE49-F238E27FC236}">
                <a16:creationId xmlns:a16="http://schemas.microsoft.com/office/drawing/2014/main" id="{AC8A8978-1951-9310-398B-F52CC2D74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917" y="1259688"/>
            <a:ext cx="5185885" cy="2890913"/>
          </a:xfrm>
          <a:prstGeom prst="rect">
            <a:avLst/>
          </a:prstGeom>
        </p:spPr>
      </p:pic>
      <p:pic>
        <p:nvPicPr>
          <p:cNvPr id="10" name="Picture 9" descr="A screenshot of a blue screen&#10;&#10;Description automatically generated">
            <a:extLst>
              <a:ext uri="{FF2B5EF4-FFF2-40B4-BE49-F238E27FC236}">
                <a16:creationId xmlns:a16="http://schemas.microsoft.com/office/drawing/2014/main" id="{151CDECA-B5F3-A0C7-2AF6-A21F124F2A5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3711"/>
          <a:stretch/>
        </p:blipFill>
        <p:spPr>
          <a:xfrm>
            <a:off x="207918" y="4236333"/>
            <a:ext cx="1921508" cy="2588605"/>
          </a:xfrm>
          <a:prstGeom prst="rect">
            <a:avLst/>
          </a:prstGeom>
        </p:spPr>
      </p:pic>
      <p:pic>
        <p:nvPicPr>
          <p:cNvPr id="16" name="Picture 15" descr="A screenshot of a graph&#10;&#10;Description automatically generated">
            <a:extLst>
              <a:ext uri="{FF2B5EF4-FFF2-40B4-BE49-F238E27FC236}">
                <a16:creationId xmlns:a16="http://schemas.microsoft.com/office/drawing/2014/main" id="{ACAF2FA6-F78E-E225-BFA6-79E35130A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1371" y="4236332"/>
            <a:ext cx="3407971" cy="258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87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person looking at a computer screen&#10;">
            <a:extLst>
              <a:ext uri="{FF2B5EF4-FFF2-40B4-BE49-F238E27FC236}">
                <a16:creationId xmlns:a16="http://schemas.microsoft.com/office/drawing/2014/main" id="{EACF9A43-5E16-41F1-82E2-77469D7E3D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725" y="466725"/>
            <a:ext cx="11258550" cy="592455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70115D3-F5ED-4220-BDFD-9D87A29F2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738" y="2939970"/>
            <a:ext cx="8412524" cy="117323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model governance and deploy</a:t>
            </a:r>
          </a:p>
        </p:txBody>
      </p:sp>
    </p:spTree>
    <p:extLst>
      <p:ext uri="{BB962C8B-B14F-4D97-AF65-F5344CB8AC3E}">
        <p14:creationId xmlns:p14="http://schemas.microsoft.com/office/powerpoint/2010/main" val="3337808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screenshot of a blue screen&#10;&#10;Description automatically generated">
            <a:extLst>
              <a:ext uri="{FF2B5EF4-FFF2-40B4-BE49-F238E27FC236}">
                <a16:creationId xmlns:a16="http://schemas.microsoft.com/office/drawing/2014/main" id="{2057DC4C-2791-C619-8748-F5ACA04817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9319" b="-2"/>
          <a:stretch/>
        </p:blipFill>
        <p:spPr>
          <a:xfrm>
            <a:off x="20" y="466725"/>
            <a:ext cx="4858119" cy="5924550"/>
          </a:xfrm>
          <a:prstGeom prst="rect">
            <a:avLst/>
          </a:prstGeom>
          <a:noFill/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83D237B-5C8E-4573-85F9-91EC63F3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F860B6F-2FE3-4DE6-9496-980E987E7466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 sz="800"/>
          </a:p>
        </p:txBody>
      </p:sp>
      <p:sp>
        <p:nvSpPr>
          <p:cNvPr id="2" name="Text Placeholder 67">
            <a:extLst>
              <a:ext uri="{FF2B5EF4-FFF2-40B4-BE49-F238E27FC236}">
                <a16:creationId xmlns:a16="http://schemas.microsoft.com/office/drawing/2014/main" id="{B33FAC7E-0FB2-3046-7BA5-3C6C1E94A99A}"/>
              </a:ext>
            </a:extLst>
          </p:cNvPr>
          <p:cNvSpPr txBox="1">
            <a:spLocks/>
          </p:cNvSpPr>
          <p:nvPr/>
        </p:nvSpPr>
        <p:spPr>
          <a:xfrm>
            <a:off x="5329045" y="1382226"/>
            <a:ext cx="5389112" cy="42662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just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1" cap="none" spc="100" baseline="0">
                <a:latin typeface="Calisto MT" panose="02040603050505030304" pitchFamily="18" charset="7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en-US" kern="1200" cap="none" spc="100" baseline="0" dirty="0"/>
              <a:t>The Drug Classification model was shared </a:t>
            </a:r>
            <a:r>
              <a:rPr lang="en-US" kern="1200" cap="none" spc="100" baseline="0" dirty="0">
                <a:effectLst/>
              </a:rPr>
              <a:t>with  instructor </a:t>
            </a:r>
            <a:r>
              <a:rPr lang="en-US" kern="1200" cap="none" spc="100" baseline="0" dirty="0"/>
              <a:t> through the </a:t>
            </a:r>
            <a:r>
              <a:rPr lang="en-US" kern="1200" cap="none" spc="100" baseline="0" dirty="0" err="1"/>
              <a:t>mLOS</a:t>
            </a:r>
            <a:r>
              <a:rPr lang="en-US" kern="1200" cap="none" spc="100" baseline="0" dirty="0"/>
              <a:t> platform for review.</a:t>
            </a:r>
          </a:p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en-US" kern="1200" cap="none" spc="100" baseline="0" dirty="0"/>
              <a:t>It was accepted due to its perfect performance, achieving:</a:t>
            </a:r>
          </a:p>
          <a:p>
            <a:pPr lvl="3">
              <a:lnSpc>
                <a:spcPct val="115000"/>
              </a:lnSpc>
              <a:spcBef>
                <a:spcPts val="1000"/>
              </a:spcBef>
            </a:pPr>
            <a:r>
              <a:rPr lang="en-US" sz="2000" b="1" kern="1200" cap="none" spc="100" baseline="0" dirty="0">
                <a:latin typeface="Calisto MT" panose="02040603050505030304" pitchFamily="18" charset="77"/>
              </a:rPr>
              <a:t>100% Accuracy</a:t>
            </a:r>
          </a:p>
          <a:p>
            <a:pPr lvl="3">
              <a:lnSpc>
                <a:spcPct val="115000"/>
              </a:lnSpc>
              <a:spcBef>
                <a:spcPts val="1000"/>
              </a:spcBef>
            </a:pPr>
            <a:r>
              <a:rPr lang="en-US" sz="2000" b="1" kern="1200" cap="none" spc="100" baseline="0" dirty="0">
                <a:latin typeface="Calisto MT" panose="02040603050505030304" pitchFamily="18" charset="77"/>
              </a:rPr>
              <a:t>1.0 Precision, Recall, and F1-score</a:t>
            </a:r>
          </a:p>
          <a:p>
            <a:pPr>
              <a:lnSpc>
                <a:spcPct val="115000"/>
              </a:lnSpc>
              <a:spcBef>
                <a:spcPts val="1000"/>
              </a:spcBef>
            </a:pPr>
            <a:endParaRPr lang="en-US" b="1" kern="1200" cap="none" spc="100" baseline="0" dirty="0"/>
          </a:p>
          <a:p>
            <a:pPr>
              <a:lnSpc>
                <a:spcPct val="115000"/>
              </a:lnSpc>
              <a:spcBef>
                <a:spcPts val="1000"/>
              </a:spcBef>
            </a:pPr>
            <a:r>
              <a:rPr lang="en-US" kern="1200" cap="none" spc="100" baseline="0" dirty="0"/>
              <a:t>The model was trusted due to its explainability and consistent results across metrics.</a:t>
            </a:r>
          </a:p>
        </p:txBody>
      </p:sp>
      <p:sp>
        <p:nvSpPr>
          <p:cNvPr id="45" name="Title 44">
            <a:extLst>
              <a:ext uri="{FF2B5EF4-FFF2-40B4-BE49-F238E27FC236}">
                <a16:creationId xmlns:a16="http://schemas.microsoft.com/office/drawing/2014/main" id="{56DDD3FB-981D-46B3-9DF6-1D5D6429B8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29045" y="568031"/>
            <a:ext cx="5493284" cy="581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kern="1200" cap="all" spc="100" baseline="0" dirty="0">
                <a:latin typeface="+mj-lt"/>
                <a:ea typeface="+mn-ea"/>
                <a:cs typeface="+mn-cs"/>
              </a:rPr>
              <a:t>Model Sharing and Acceptance</a:t>
            </a:r>
          </a:p>
        </p:txBody>
      </p:sp>
    </p:spTree>
    <p:extLst>
      <p:ext uri="{BB962C8B-B14F-4D97-AF65-F5344CB8AC3E}">
        <p14:creationId xmlns:p14="http://schemas.microsoft.com/office/powerpoint/2010/main" val="1619313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44">
            <a:extLst>
              <a:ext uri="{FF2B5EF4-FFF2-40B4-BE49-F238E27FC236}">
                <a16:creationId xmlns:a16="http://schemas.microsoft.com/office/drawing/2014/main" id="{C1422C90-427C-4AD4-97AD-6B9853B23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200" b="1" dirty="0">
                <a:solidFill>
                  <a:schemeClr val="tx1"/>
                </a:solidFill>
              </a:rPr>
              <a:t>How the Model Makes Decisions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8221D68-CEED-411C-AC3A-7A72C437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702521" y="367920"/>
            <a:ext cx="3920132" cy="614783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lnSpc>
                <a:spcPct val="125000"/>
              </a:lnSpc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model uses Random Forest, which combines many decision trees.</a:t>
            </a:r>
          </a:p>
          <a:p>
            <a:pPr marL="285750" indent="-285750" algn="just">
              <a:lnSpc>
                <a:spcPct val="125000"/>
              </a:lnSpc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Each tree looks at patient data (like </a:t>
            </a:r>
            <a:r>
              <a:rPr lang="en-CA" sz="1800" b="1" dirty="0" err="1">
                <a:latin typeface="Calisto MT" panose="02040603050505030304" pitchFamily="18" charset="77"/>
              </a:rPr>
              <a:t>Na_to_K</a:t>
            </a:r>
            <a:r>
              <a:rPr lang="en-CA" sz="1800" b="1" dirty="0">
                <a:latin typeface="Calisto MT" panose="02040603050505030304" pitchFamily="18" charset="77"/>
              </a:rPr>
              <a:t>, blood pressure, cholesterol, etc.) and makes a prediction.</a:t>
            </a:r>
          </a:p>
          <a:p>
            <a:pPr marL="285750" indent="-285750" algn="just">
              <a:lnSpc>
                <a:spcPct val="125000"/>
              </a:lnSpc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final decision is based on majority voting — the most suggested drug is selected.</a:t>
            </a:r>
          </a:p>
          <a:p>
            <a:pPr marL="285750" indent="-285750" algn="just">
              <a:lnSpc>
                <a:spcPct val="125000"/>
              </a:lnSpc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This method improves accuracy, avoids errors from individual trees, and gives stable predictions.</a:t>
            </a:r>
          </a:p>
          <a:p>
            <a:pPr marL="285750" indent="-285750" algn="just">
              <a:lnSpc>
                <a:spcPct val="125000"/>
              </a:lnSpc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feature </a:t>
            </a:r>
            <a:r>
              <a:rPr lang="en-CA" sz="1800" b="1" dirty="0" err="1">
                <a:latin typeface="Calisto MT" panose="02040603050505030304" pitchFamily="18" charset="77"/>
              </a:rPr>
              <a:t>Na_to_K</a:t>
            </a:r>
            <a:r>
              <a:rPr lang="en-CA" sz="1800" b="1" dirty="0">
                <a:latin typeface="Calisto MT" panose="02040603050505030304" pitchFamily="18" charset="77"/>
              </a:rPr>
              <a:t> was found to be the most important in predicting the drug.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A8E79-2231-42DD-834F-F399CC7D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151C419-711A-BF4D-AA4C-47E9402AF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169" y="145545"/>
            <a:ext cx="5842754" cy="614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646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CCBEA-903D-F7E5-4123-86A548F97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3CADD0F7-7FC7-67ED-5A1C-213389628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574" y="658420"/>
            <a:ext cx="6408851" cy="665965"/>
          </a:xfrm>
        </p:spPr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Model Deployment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DB3417A4-8876-78FE-EAA6-FCB26E213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138299"/>
            <a:ext cx="5166360" cy="437745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trained Random Forest drug classification model was deployed using the </a:t>
            </a:r>
            <a:r>
              <a:rPr lang="en-CA" sz="1800" b="1" dirty="0" err="1">
                <a:latin typeface="Calisto MT" panose="02040603050505030304" pitchFamily="18" charset="77"/>
              </a:rPr>
              <a:t>mLOS</a:t>
            </a:r>
            <a:r>
              <a:rPr lang="en-CA" sz="1800" b="1" dirty="0">
                <a:latin typeface="Calisto MT" panose="02040603050505030304" pitchFamily="18" charset="77"/>
              </a:rPr>
              <a:t> platform.</a:t>
            </a:r>
          </a:p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The deployment interface allows selecting and assigning the best-performing model for production use.</a:t>
            </a:r>
          </a:p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In this case, the selected model is Drug-v2, which showed 100% accuracy in testing.</a:t>
            </a:r>
          </a:p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Once deployed, the model can be integrated with apps or dashboards for real-time drug prediction based on patient input.</a:t>
            </a:r>
          </a:p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  <a:hlinkClick r:id="rId2"/>
              </a:rPr>
              <a:t>file:///Users/sahilthummar/Downloads/HEALWISE_LIGHTBLUE_THEME_UPDATED.html</a:t>
            </a:r>
            <a:r>
              <a:rPr lang="en-CA" sz="1800" b="1">
                <a:latin typeface="Calisto MT" panose="02040603050505030304" pitchFamily="18" charset="77"/>
              </a:rPr>
              <a:t> </a:t>
            </a:r>
            <a:endParaRPr lang="en-CA" sz="1800" b="1" dirty="0">
              <a:latin typeface="Calisto MT" panose="02040603050505030304" pitchFamily="18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62176-690F-EEC3-D98A-55BC8E2A5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 descr="A blue cross with a leaf and a blue cross&#10;&#10;Description automatically generated">
            <a:extLst>
              <a:ext uri="{FF2B5EF4-FFF2-40B4-BE49-F238E27FC236}">
                <a16:creationId xmlns:a16="http://schemas.microsoft.com/office/drawing/2014/main" id="{B81C5C68-E762-6FB0-CD7D-3DD17E90A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3140" y="-61231"/>
            <a:ext cx="1982680" cy="198268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E33DE51D-2C5C-18A9-B31A-E432EAB78E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43" t="13399" r="30987" b="21196"/>
          <a:stretch/>
        </p:blipFill>
        <p:spPr>
          <a:xfrm>
            <a:off x="6187442" y="2058772"/>
            <a:ext cx="5687234" cy="437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14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B288E94B-1B9A-42EA-8432-6AE5903CB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639" y="629766"/>
            <a:ext cx="8119171" cy="639192"/>
          </a:xfrm>
        </p:spPr>
        <p:txBody>
          <a:bodyPr/>
          <a:lstStyle/>
          <a:p>
            <a:r>
              <a:rPr lang="en-US" dirty="0"/>
              <a:t>Real word use cases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FA8D6-0E6F-440E-A2B8-749195820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0" name="AutoShape 4">
            <a:extLst>
              <a:ext uri="{FF2B5EF4-FFF2-40B4-BE49-F238E27FC236}">
                <a16:creationId xmlns:a16="http://schemas.microsoft.com/office/drawing/2014/main" id="{16F39E17-0DBA-1274-0177-FC3224C916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899775" cy="289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8" name="Picture 6" descr="Generated image">
            <a:extLst>
              <a:ext uri="{FF2B5EF4-FFF2-40B4-BE49-F238E27FC236}">
                <a16:creationId xmlns:a16="http://schemas.microsoft.com/office/drawing/2014/main" id="{0DC1E521-376E-E7D1-46ED-67697A583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213633"/>
            <a:ext cx="10287000" cy="54049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18881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B363D5-5DB0-85D6-1FA2-2CF7A40B7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4EC9299F-8588-3902-A7CC-DE643E820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639" y="629766"/>
            <a:ext cx="8119171" cy="639192"/>
          </a:xfrm>
        </p:spPr>
        <p:txBody>
          <a:bodyPr/>
          <a:lstStyle/>
          <a:p>
            <a:r>
              <a:rPr lang="en-US" dirty="0"/>
              <a:t>Real word use cases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369F7-5CB5-7B9B-2028-9B44C22A6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0" name="AutoShape 4">
            <a:extLst>
              <a:ext uri="{FF2B5EF4-FFF2-40B4-BE49-F238E27FC236}">
                <a16:creationId xmlns:a16="http://schemas.microsoft.com/office/drawing/2014/main" id="{29990B67-8DD6-C2DD-5C52-090BC8A6AD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899775" cy="289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114A180-5DFC-1686-25D8-BED2B7666F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97"/>
          <a:stretch/>
        </p:blipFill>
        <p:spPr bwMode="auto">
          <a:xfrm>
            <a:off x="0" y="0"/>
            <a:ext cx="12192000" cy="635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936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2B562-ACD7-59A8-4287-09D52AB81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6875DB5C-2C4F-89EB-9FDE-EA585DE1A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639" y="629766"/>
            <a:ext cx="8119171" cy="639192"/>
          </a:xfrm>
        </p:spPr>
        <p:txBody>
          <a:bodyPr/>
          <a:lstStyle/>
          <a:p>
            <a:r>
              <a:rPr lang="en-US" dirty="0"/>
              <a:t>Real word use cases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2A0D2-3B92-B0A2-5521-A8F0F7C57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0" name="AutoShape 4">
            <a:extLst>
              <a:ext uri="{FF2B5EF4-FFF2-40B4-BE49-F238E27FC236}">
                <a16:creationId xmlns:a16="http://schemas.microsoft.com/office/drawing/2014/main" id="{4018C576-AB59-FE8C-F1D7-9CE2BD03D9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899775" cy="289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5513DD-A3D6-AC64-25F3-0D1F992CAF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595"/>
          <a:stretch/>
        </p:blipFill>
        <p:spPr>
          <a:xfrm>
            <a:off x="0" y="-1"/>
            <a:ext cx="11353800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33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6D5CF-1347-0E95-7FF9-E4112F219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652007CB-DE7F-2BE7-2108-69C517BD2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639" y="629766"/>
            <a:ext cx="8119171" cy="639192"/>
          </a:xfrm>
        </p:spPr>
        <p:txBody>
          <a:bodyPr/>
          <a:lstStyle/>
          <a:p>
            <a:r>
              <a:rPr lang="en-US" dirty="0"/>
              <a:t>Real word use cases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6451C-B04C-8B1F-7099-92B5AD93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0" name="AutoShape 4">
            <a:extLst>
              <a:ext uri="{FF2B5EF4-FFF2-40B4-BE49-F238E27FC236}">
                <a16:creationId xmlns:a16="http://schemas.microsoft.com/office/drawing/2014/main" id="{0E45FD6A-FBA8-E567-1253-6B534ABABD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899775" cy="289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18" name="Picture 2" descr="Generated image">
            <a:extLst>
              <a:ext uri="{FF2B5EF4-FFF2-40B4-BE49-F238E27FC236}">
                <a16:creationId xmlns:a16="http://schemas.microsoft.com/office/drawing/2014/main" id="{EFAB930F-FBC0-702E-46F1-34F3A0AC7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42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3418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A74CEF14-9F3D-49A7-B904-B4E3A7113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9755" y="1375527"/>
            <a:ext cx="4987925" cy="639192"/>
          </a:xfrm>
        </p:spPr>
        <p:txBody>
          <a:bodyPr/>
          <a:lstStyle/>
          <a:p>
            <a:r>
              <a:rPr lang="en-US" dirty="0"/>
              <a:t>About Project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D67D6F18-268F-4677-BF55-4B1B9EE4BF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81281" y="466726"/>
            <a:ext cx="6848474" cy="6391274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8FE74D7-D9BF-46B2-AB6D-79E819EB9A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24625" y="2624136"/>
            <a:ext cx="5172075" cy="2219145"/>
          </a:xfrm>
        </p:spPr>
        <p:txBody>
          <a:bodyPr/>
          <a:lstStyle/>
          <a:p>
            <a:pPr algn="just"/>
            <a:r>
              <a:rPr lang="en-CA" b="1" dirty="0" err="1"/>
              <a:t>HealWise</a:t>
            </a:r>
            <a:r>
              <a:rPr lang="en-CA" b="1" dirty="0"/>
              <a:t> is a machine learning project that predicts the right drug for a patient based on health data like age, blood pressure, cholesterol, and </a:t>
            </a:r>
            <a:r>
              <a:rPr lang="en-CA" b="1" dirty="0" err="1"/>
              <a:t>Na_to_K</a:t>
            </a:r>
            <a:r>
              <a:rPr lang="en-CA" b="1" dirty="0"/>
              <a:t> ratio. Using a Random Forest model, it achieved 100% accuracy and can assist doctors in making fast, accurate, and data-driven prescriptions.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B5EF5-D35E-4241-92D4-3A816497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750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67C51-B17D-C8A7-AD3E-E4B134E9F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8C11-194F-233A-CAD8-418A48E7F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0" name="AutoShape 4">
            <a:extLst>
              <a:ext uri="{FF2B5EF4-FFF2-40B4-BE49-F238E27FC236}">
                <a16:creationId xmlns:a16="http://schemas.microsoft.com/office/drawing/2014/main" id="{2904193D-7127-996D-92CF-DA8E472F7D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899775" cy="289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266" name="Picture 2" descr="Generated image">
            <a:extLst>
              <a:ext uri="{FF2B5EF4-FFF2-40B4-BE49-F238E27FC236}">
                <a16:creationId xmlns:a16="http://schemas.microsoft.com/office/drawing/2014/main" id="{64E14B0C-7A5A-5A1C-C794-A64B057E8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25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613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Generated image">
            <a:extLst>
              <a:ext uri="{FF2B5EF4-FFF2-40B4-BE49-F238E27FC236}">
                <a16:creationId xmlns:a16="http://schemas.microsoft.com/office/drawing/2014/main" id="{CCCD51B3-5453-5693-907F-DABB3F304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BA3D0F-F238-435D-FCFC-B934256E3D2A}"/>
              </a:ext>
            </a:extLst>
          </p:cNvPr>
          <p:cNvSpPr/>
          <p:nvPr/>
        </p:nvSpPr>
        <p:spPr>
          <a:xfrm>
            <a:off x="1283762" y="2704288"/>
            <a:ext cx="499848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 cmpd="sng">
                  <a:solidFill>
                    <a:srgbClr val="19579E"/>
                  </a:solidFill>
                  <a:prstDash val="solid"/>
                </a:ln>
                <a:solidFill>
                  <a:srgbClr val="19579E"/>
                </a:solidFill>
                <a:effectLst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01914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574" y="658420"/>
            <a:ext cx="6408851" cy="6659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Problem</a:t>
            </a:r>
          </a:p>
        </p:txBody>
      </p:sp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24A06C02-7294-4961-8375-FFBAE150C3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69160" y="2288843"/>
            <a:ext cx="4790440" cy="426393"/>
          </a:xfrm>
        </p:spPr>
        <p:txBody>
          <a:bodyPr/>
          <a:lstStyle/>
          <a:p>
            <a:r>
              <a:rPr lang="en-CA" dirty="0"/>
              <a:t>Problem Statement</a:t>
            </a:r>
            <a:endParaRPr lang="en-US" dirty="0"/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3190266D-0F33-45C1-99B6-88C3D275AB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918460"/>
            <a:ext cx="5166360" cy="3064269"/>
          </a:xfrm>
        </p:spPr>
        <p:txBody>
          <a:bodyPr>
            <a:normAutofit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Choosing the right drug for a patient is crucial for effective treatment and safety.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This project aims to build a machine learning model that predicts the most suitable drug based on a patient’s health data, such as age, blood pressure, cholesterol, and sodium-to-potassium ratio, helping doctors make faster and more accurate prescription decisions.</a:t>
            </a:r>
            <a:endParaRPr lang="en-US" sz="1800" b="1" dirty="0">
              <a:latin typeface="Calisto MT" panose="02040603050505030304" pitchFamily="18" charset="77"/>
            </a:endParaRPr>
          </a:p>
        </p:txBody>
      </p:sp>
      <p:sp>
        <p:nvSpPr>
          <p:cNvPr id="133" name="Text Placeholder 132">
            <a:extLst>
              <a:ext uri="{FF2B5EF4-FFF2-40B4-BE49-F238E27FC236}">
                <a16:creationId xmlns:a16="http://schemas.microsoft.com/office/drawing/2014/main" id="{BB833D39-612C-4855-AA0C-F37FEF73994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03440" y="2335733"/>
            <a:ext cx="4167947" cy="426393"/>
          </a:xfrm>
        </p:spPr>
        <p:txBody>
          <a:bodyPr/>
          <a:lstStyle/>
          <a:p>
            <a:r>
              <a:rPr lang="en-CA" dirty="0"/>
              <a:t>Why This Problem Matters</a:t>
            </a:r>
            <a:endParaRPr lang="en-US" dirty="0"/>
          </a:p>
        </p:txBody>
      </p:sp>
      <p:sp>
        <p:nvSpPr>
          <p:cNvPr id="132" name="Text Placeholder 131">
            <a:extLst>
              <a:ext uri="{FF2B5EF4-FFF2-40B4-BE49-F238E27FC236}">
                <a16:creationId xmlns:a16="http://schemas.microsoft.com/office/drawing/2014/main" id="{67591C3B-1BC3-4E5D-B720-AEE8A04186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756400" y="2918460"/>
            <a:ext cx="4790440" cy="30642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just"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Choosing the right drug is essential for effective treatment and patient safety. Wrong prescriptions can lead to side effects or ineffective care. A prediction model helps doctors make faster, more accurate decisions, reducing errors and improving overall healthcare quality.</a:t>
            </a:r>
            <a:endParaRPr lang="en-US" sz="1800" b="1" dirty="0">
              <a:latin typeface="Calisto MT" panose="02040603050505030304" pitchFamily="18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 descr="A blue cross with a leaf and a blue cross&#10;&#10;Description automatically generated">
            <a:extLst>
              <a:ext uri="{FF2B5EF4-FFF2-40B4-BE49-F238E27FC236}">
                <a16:creationId xmlns:a16="http://schemas.microsoft.com/office/drawing/2014/main" id="{C5473BCC-AF42-DACE-BDD7-8AF9C089C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3140" y="-61231"/>
            <a:ext cx="1982680" cy="198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1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945085" y="3006542"/>
            <a:ext cx="6379230" cy="639195"/>
          </a:xfrm>
        </p:spPr>
        <p:txBody>
          <a:bodyPr/>
          <a:lstStyle/>
          <a:p>
            <a:r>
              <a:rPr lang="en-CA" sz="2400" dirty="0"/>
              <a:t>Source of Data &amp; stakeholders</a:t>
            </a:r>
            <a:endParaRPr lang="en-US" sz="2400" dirty="0"/>
          </a:p>
        </p:txBody>
      </p:sp>
      <p:pic>
        <p:nvPicPr>
          <p:cNvPr id="70" name="Picture Placeholder 69" descr="Store outline">
            <a:extLst>
              <a:ext uri="{FF2B5EF4-FFF2-40B4-BE49-F238E27FC236}">
                <a16:creationId xmlns:a16="http://schemas.microsoft.com/office/drawing/2014/main" id="{C5BC0C3F-C9C6-43FA-BA19-88445A15FF31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414645" y="758825"/>
            <a:ext cx="599148" cy="600075"/>
          </a:xfrm>
        </p:spPr>
      </p:pic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F602BA9F-64DF-443C-A15D-FB8E9129F1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14645" y="1388209"/>
            <a:ext cx="3281555" cy="426393"/>
          </a:xfrm>
        </p:spPr>
        <p:txBody>
          <a:bodyPr/>
          <a:lstStyle/>
          <a:p>
            <a:r>
              <a:rPr lang="en-CA" sz="1600" dirty="0"/>
              <a:t>Source of Data</a:t>
            </a:r>
            <a:endParaRPr lang="en-US" dirty="0"/>
          </a:p>
        </p:txBody>
      </p:sp>
      <p:sp>
        <p:nvSpPr>
          <p:cNvPr id="102" name="Text Placeholder 101">
            <a:extLst>
              <a:ext uri="{FF2B5EF4-FFF2-40B4-BE49-F238E27FC236}">
                <a16:creationId xmlns:a16="http://schemas.microsoft.com/office/drawing/2014/main" id="{87C9F3E7-849D-4701-91D9-6C693FCDF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77361" y="1767712"/>
            <a:ext cx="3418840" cy="3810128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The dataset was taken from Kaggle, a popular platform for data science projects.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It contains patient health information such as age, sex, blood pressure, cholesterol level, and sodium-to-potassium (</a:t>
            </a:r>
            <a:r>
              <a:rPr lang="en-CA" b="1" dirty="0" err="1">
                <a:latin typeface="Calisto MT" panose="02040603050505030304" pitchFamily="18" charset="77"/>
              </a:rPr>
              <a:t>Na_to_K</a:t>
            </a:r>
            <a:r>
              <a:rPr lang="en-CA" b="1" dirty="0">
                <a:latin typeface="Calisto MT" panose="02040603050505030304" pitchFamily="18" charset="77"/>
              </a:rPr>
              <a:t>) ratio.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The goal is to use this data to predict the correct drug for each patient.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b="1" dirty="0">
                <a:latin typeface="Calisto MT" panose="02040603050505030304" pitchFamily="18" charset="77"/>
                <a:hlinkClick r:id="rId4"/>
              </a:rPr>
              <a:t>https://www.kaggle.com/datasets/prathamtripathi/drug-classification</a:t>
            </a:r>
            <a:r>
              <a:rPr lang="en-CA" b="1" dirty="0">
                <a:latin typeface="Calisto MT" panose="02040603050505030304" pitchFamily="18" charset="77"/>
              </a:rPr>
              <a:t> </a:t>
            </a:r>
          </a:p>
        </p:txBody>
      </p:sp>
      <p:pic>
        <p:nvPicPr>
          <p:cNvPr id="71" name="Picture Placeholder 70" descr="Group of women outline">
            <a:extLst>
              <a:ext uri="{FF2B5EF4-FFF2-40B4-BE49-F238E27FC236}">
                <a16:creationId xmlns:a16="http://schemas.microsoft.com/office/drawing/2014/main" id="{8737B8AB-109F-4DF2-8468-26ABD1CD1A97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077157" y="773142"/>
            <a:ext cx="599148" cy="600075"/>
          </a:xfrm>
        </p:spPr>
      </p:pic>
      <p:sp>
        <p:nvSpPr>
          <p:cNvPr id="107" name="Text Placeholder 106">
            <a:extLst>
              <a:ext uri="{FF2B5EF4-FFF2-40B4-BE49-F238E27FC236}">
                <a16:creationId xmlns:a16="http://schemas.microsoft.com/office/drawing/2014/main" id="{EE7D047E-59C2-45CD-92F2-D40EC13396D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72244" y="1388209"/>
            <a:ext cx="3281556" cy="426393"/>
          </a:xfrm>
        </p:spPr>
        <p:txBody>
          <a:bodyPr/>
          <a:lstStyle/>
          <a:p>
            <a:r>
              <a:rPr lang="en-CA" sz="1600" dirty="0"/>
              <a:t>stakeholders</a:t>
            </a:r>
            <a:endParaRPr lang="en-US" dirty="0"/>
          </a:p>
        </p:txBody>
      </p:sp>
      <p:sp>
        <p:nvSpPr>
          <p:cNvPr id="103" name="Text Placeholder 102">
            <a:extLst>
              <a:ext uri="{FF2B5EF4-FFF2-40B4-BE49-F238E27FC236}">
                <a16:creationId xmlns:a16="http://schemas.microsoft.com/office/drawing/2014/main" id="{646AF0A1-85BB-4AA7-A21D-31E3ACA4E4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72244" y="1767712"/>
            <a:ext cx="3281556" cy="402348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Doctors: </a:t>
            </a:r>
            <a:r>
              <a:rPr lang="en-CA" dirty="0">
                <a:latin typeface="Calisto MT" panose="02040603050505030304" pitchFamily="18" charset="77"/>
              </a:rPr>
              <a:t>Use the model for quick and accurate drug prescriptions.</a:t>
            </a:r>
          </a:p>
          <a:p>
            <a:pPr marL="285750" indent="-285750" algn="just"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Hospitals/Clinics: </a:t>
            </a:r>
            <a:r>
              <a:rPr lang="en-CA" dirty="0">
                <a:latin typeface="Calisto MT" panose="02040603050505030304" pitchFamily="18" charset="77"/>
              </a:rPr>
              <a:t>Improve treatment efficiency and consistency.</a:t>
            </a:r>
          </a:p>
          <a:p>
            <a:pPr marL="285750" indent="-285750" algn="just"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Patients: </a:t>
            </a:r>
            <a:r>
              <a:rPr lang="en-CA" dirty="0">
                <a:latin typeface="Calisto MT" panose="02040603050505030304" pitchFamily="18" charset="77"/>
              </a:rPr>
              <a:t>Get safer and more personalized medication.</a:t>
            </a:r>
          </a:p>
          <a:p>
            <a:pPr marL="285750" indent="-285750" algn="just"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Health App Developers: </a:t>
            </a:r>
            <a:r>
              <a:rPr lang="en-CA" dirty="0">
                <a:latin typeface="Calisto MT" panose="02040603050505030304" pitchFamily="18" charset="77"/>
              </a:rPr>
              <a:t>Integrate the model into medical apps.</a:t>
            </a:r>
          </a:p>
          <a:p>
            <a:pPr marL="285750" indent="-285750" algn="just"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Medical Researchers: </a:t>
            </a:r>
            <a:r>
              <a:rPr lang="en-CA" dirty="0">
                <a:latin typeface="Calisto MT" panose="02040603050505030304" pitchFamily="18" charset="77"/>
              </a:rPr>
              <a:t>Use insights for drug effectiveness studies.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C6252-4303-4C45-9EC4-303A08CB4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7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84">
            <a:extLst>
              <a:ext uri="{FF2B5EF4-FFF2-40B4-BE49-F238E27FC236}">
                <a16:creationId xmlns:a16="http://schemas.microsoft.com/office/drawing/2014/main" id="{583A8370-72B5-4ECE-B5E0-5B47654B2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1931" y="706603"/>
            <a:ext cx="6074545" cy="1223606"/>
          </a:xfrm>
        </p:spPr>
        <p:txBody>
          <a:bodyPr/>
          <a:lstStyle/>
          <a:p>
            <a:r>
              <a:rPr lang="en-CA" sz="3200" dirty="0">
                <a:solidFill>
                  <a:schemeClr val="tx1"/>
                </a:solidFill>
              </a:rPr>
              <a:t>Methodology: Supervised Learning  Classification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79" name="Picture Placeholder 78">
            <a:extLst>
              <a:ext uri="{FF2B5EF4-FFF2-40B4-BE49-F238E27FC236}">
                <a16:creationId xmlns:a16="http://schemas.microsoft.com/office/drawing/2014/main" id="{BBC72E1D-69D7-4CA2-B6AD-180B8084D75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16303" r="31029" b="32251"/>
          <a:stretch/>
        </p:blipFill>
        <p:spPr>
          <a:xfrm>
            <a:off x="142240" y="652945"/>
            <a:ext cx="6248400" cy="5585295"/>
          </a:xfrm>
        </p:spPr>
      </p:pic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D5A5B5EE-B963-4A0A-AB3C-8CDDDE24B8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39255" y="2062479"/>
            <a:ext cx="4414545" cy="402493"/>
          </a:xfrm>
        </p:spPr>
        <p:txBody>
          <a:bodyPr/>
          <a:lstStyle/>
          <a:p>
            <a:r>
              <a:rPr lang="en-CA" dirty="0"/>
              <a:t>Exploratory Data Analysis (EDA):</a:t>
            </a:r>
            <a:endParaRPr lang="en-US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261BE4C3-90A1-4FC4-93CA-BF3A80B863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39254" y="2517993"/>
            <a:ext cx="4886986" cy="17187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spcBef>
                <a:spcPts val="0"/>
              </a:spcBef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Explored feature distributions and relationships.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Found no missing values in the dataset.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Identified </a:t>
            </a:r>
            <a:r>
              <a:rPr lang="en-CA" b="1" dirty="0" err="1">
                <a:latin typeface="Calisto MT" panose="02040603050505030304" pitchFamily="18" charset="77"/>
              </a:rPr>
              <a:t>Na_to_K</a:t>
            </a:r>
            <a:r>
              <a:rPr lang="en-CA" b="1" dirty="0">
                <a:latin typeface="Calisto MT" panose="02040603050505030304" pitchFamily="18" charset="77"/>
              </a:rPr>
              <a:t> as the most influential feature for drug prediction.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b="1" dirty="0">
                <a:latin typeface="Calisto MT" panose="02040603050505030304" pitchFamily="18" charset="77"/>
              </a:rPr>
              <a:t>Visualizations showed </a:t>
            </a:r>
            <a:r>
              <a:rPr lang="en-CA" b="1" dirty="0" err="1">
                <a:latin typeface="Calisto MT" panose="02040603050505030304" pitchFamily="18" charset="77"/>
              </a:rPr>
              <a:t>DrugY</a:t>
            </a:r>
            <a:r>
              <a:rPr lang="en-CA" b="1" dirty="0">
                <a:latin typeface="Calisto MT" panose="02040603050505030304" pitchFamily="18" charset="77"/>
              </a:rPr>
              <a:t> is linked to high </a:t>
            </a:r>
            <a:r>
              <a:rPr lang="en-CA" b="1" dirty="0" err="1">
                <a:latin typeface="Calisto MT" panose="02040603050505030304" pitchFamily="18" charset="77"/>
              </a:rPr>
              <a:t>Na_to_K</a:t>
            </a:r>
            <a:r>
              <a:rPr lang="en-CA" b="1" dirty="0">
                <a:latin typeface="Calisto MT" panose="02040603050505030304" pitchFamily="18" charset="77"/>
              </a:rPr>
              <a:t> (</a:t>
            </a:r>
            <a:r>
              <a:rPr lang="en-CA" sz="1600" kern="0" dirty="0">
                <a:effectLst/>
                <a:latin typeface="Calisto MT" panose="02040603050505030304" pitchFamily="18" charset="77"/>
                <a:ea typeface="Times New Roman" panose="02020603050405020304" pitchFamily="18" charset="0"/>
              </a:rPr>
              <a:t>sodium-to-potassium</a:t>
            </a:r>
            <a:r>
              <a:rPr lang="en-CA" dirty="0">
                <a:effectLst/>
              </a:rPr>
              <a:t> )</a:t>
            </a:r>
            <a:r>
              <a:rPr lang="en-CA" b="1" dirty="0">
                <a:latin typeface="Calisto MT" panose="02040603050505030304" pitchFamily="18" charset="77"/>
              </a:rPr>
              <a:t>values.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CBF2-4176-4C56-8824-858FA51A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7" name="Text Placeholder 68">
            <a:extLst>
              <a:ext uri="{FF2B5EF4-FFF2-40B4-BE49-F238E27FC236}">
                <a16:creationId xmlns:a16="http://schemas.microsoft.com/office/drawing/2014/main" id="{34A0662B-1696-C46A-D9A7-3C19F2B0A02E}"/>
              </a:ext>
            </a:extLst>
          </p:cNvPr>
          <p:cNvSpPr txBox="1">
            <a:spLocks/>
          </p:cNvSpPr>
          <p:nvPr/>
        </p:nvSpPr>
        <p:spPr>
          <a:xfrm>
            <a:off x="6939255" y="4253790"/>
            <a:ext cx="4414545" cy="4024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100" baseline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Handling Missing Data</a:t>
            </a:r>
            <a:endParaRPr lang="en-US" dirty="0"/>
          </a:p>
        </p:txBody>
      </p:sp>
      <p:sp>
        <p:nvSpPr>
          <p:cNvPr id="18" name="Text Placeholder 67">
            <a:extLst>
              <a:ext uri="{FF2B5EF4-FFF2-40B4-BE49-F238E27FC236}">
                <a16:creationId xmlns:a16="http://schemas.microsoft.com/office/drawing/2014/main" id="{AA005ACF-A006-4B31-F43B-3062C1DA7171}"/>
              </a:ext>
            </a:extLst>
          </p:cNvPr>
          <p:cNvSpPr txBox="1">
            <a:spLocks/>
          </p:cNvSpPr>
          <p:nvPr/>
        </p:nvSpPr>
        <p:spPr>
          <a:xfrm>
            <a:off x="6939254" y="4709304"/>
            <a:ext cx="4886986" cy="17187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just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1" cap="none" spc="100" baseline="0">
                <a:latin typeface="Calisto MT" panose="02040603050505030304" pitchFamily="18" charset="7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CA" dirty="0"/>
              <a:t>Since the data was clean, we didn’t need imputation.</a:t>
            </a:r>
          </a:p>
          <a:p>
            <a:r>
              <a:rPr lang="en-CA" dirty="0"/>
              <a:t>This helped us proceed directly to modeling without extra preprocessing.</a:t>
            </a:r>
          </a:p>
        </p:txBody>
      </p:sp>
    </p:spTree>
    <p:extLst>
      <p:ext uri="{BB962C8B-B14F-4D97-AF65-F5344CB8AC3E}">
        <p14:creationId xmlns:p14="http://schemas.microsoft.com/office/powerpoint/2010/main" val="106884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0CE6C-4CAE-BED8-1523-646C7CC3B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Placeholder 78">
            <a:extLst>
              <a:ext uri="{FF2B5EF4-FFF2-40B4-BE49-F238E27FC236}">
                <a16:creationId xmlns:a16="http://schemas.microsoft.com/office/drawing/2014/main" id="{7DF85D8B-0758-4EBD-3612-0F5460A1D04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6683" t="23398" r="21063" b="16712"/>
          <a:stretch/>
        </p:blipFill>
        <p:spPr>
          <a:xfrm>
            <a:off x="5822066" y="486137"/>
            <a:ext cx="6053559" cy="5590572"/>
          </a:xfrm>
        </p:spPr>
      </p:pic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DB6E55DB-B57D-296D-3CF6-F84D499E60E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9007" y="672430"/>
            <a:ext cx="4414545" cy="402493"/>
          </a:xfrm>
        </p:spPr>
        <p:txBody>
          <a:bodyPr/>
          <a:lstStyle/>
          <a:p>
            <a:r>
              <a:rPr lang="en-CA" sz="2000" dirty="0"/>
              <a:t>Balancing the Dataset</a:t>
            </a:r>
            <a:endParaRPr lang="en-US" sz="2000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88A0466D-07D4-C8E1-68EB-5C806DA090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006" y="1127944"/>
            <a:ext cx="4886986" cy="17187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Noticed imbalance in drug categories.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1800" b="1" dirty="0">
                <a:latin typeface="Calisto MT" panose="02040603050505030304" pitchFamily="18" charset="77"/>
              </a:rPr>
              <a:t>Applied oversampling to balance the drug classes, especially for underrepresented drugs.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374FA-A995-1894-EC52-B185794F2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7A761-FED3-F398-7FAC-79E1F74F6D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626" t="23194" r="26719" b="18826"/>
          <a:stretch/>
        </p:blipFill>
        <p:spPr>
          <a:xfrm>
            <a:off x="316375" y="2997843"/>
            <a:ext cx="5039617" cy="334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99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A45EB-A32E-5C7C-7C3B-5F4B96BD2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Placeholder 78">
            <a:extLst>
              <a:ext uri="{FF2B5EF4-FFF2-40B4-BE49-F238E27FC236}">
                <a16:creationId xmlns:a16="http://schemas.microsoft.com/office/drawing/2014/main" id="{C6388AEA-C668-9FC1-959D-9616DC1C0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3622" t="19188" r="21995" b="23408"/>
          <a:stretch/>
        </p:blipFill>
        <p:spPr>
          <a:xfrm>
            <a:off x="246412" y="459385"/>
            <a:ext cx="6258560" cy="5663623"/>
          </a:xfrm>
        </p:spPr>
      </p:pic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85D2ED9C-22B6-DD30-B547-DDD72875301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91991" y="1205952"/>
            <a:ext cx="4414545" cy="402493"/>
          </a:xfrm>
        </p:spPr>
        <p:txBody>
          <a:bodyPr/>
          <a:lstStyle/>
          <a:p>
            <a:r>
              <a:rPr lang="en-CA" sz="2400" dirty="0"/>
              <a:t>Data Preparation</a:t>
            </a:r>
            <a:endParaRPr lang="en-US" sz="2400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B858674-4D6A-6A54-A080-83EE107F01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6657" y="1783784"/>
            <a:ext cx="4886986" cy="301482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Split data into 80% training and 20% testing for evaluation.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Performed feature selection to keep only important variables.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Applied normalization to scale numerical features for better model performance.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3E5D5-FE53-7E84-F523-7AE1C18B8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FAE11FD-7696-92BF-C892-0DE5D7FDC3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175" r="24070" b="16877"/>
          <a:stretch/>
        </p:blipFill>
        <p:spPr>
          <a:xfrm>
            <a:off x="246412" y="459385"/>
            <a:ext cx="6258560" cy="566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0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E63B5-FC0D-488D-CCC3-BB7D02ADC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13A4C346-E504-18A3-39FC-01A91CB915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9007" y="672430"/>
            <a:ext cx="4414545" cy="402493"/>
          </a:xfrm>
        </p:spPr>
        <p:txBody>
          <a:bodyPr/>
          <a:lstStyle/>
          <a:p>
            <a:r>
              <a:rPr lang="en-CA" sz="2400" dirty="0"/>
              <a:t>Modeling Process</a:t>
            </a:r>
            <a:endParaRPr lang="en-US" sz="2000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2D9750B8-A9F0-61B2-8B6F-0D0F184FE6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2685" y="1174242"/>
            <a:ext cx="4160867" cy="475199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Tried several classification algorithms (e.g., Logistic Regression, Decision Tree).</a:t>
            </a:r>
          </a:p>
          <a:p>
            <a:pPr algn="just">
              <a:spcBef>
                <a:spcPts val="0"/>
              </a:spcBef>
            </a:pPr>
            <a:endParaRPr lang="en-CA" sz="2000" b="1" dirty="0">
              <a:latin typeface="Calisto MT" panose="02040603050505030304" pitchFamily="18" charset="77"/>
            </a:endParaRP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Random Forest Classifier was chosen due to highest accuracy (100%).</a:t>
            </a:r>
          </a:p>
          <a:p>
            <a:pPr marL="285750" indent="-285750" algn="just">
              <a:spcBef>
                <a:spcPts val="0"/>
              </a:spcBef>
              <a:buChar char="•"/>
            </a:pPr>
            <a:endParaRPr lang="en-CA" sz="2000" b="1" dirty="0">
              <a:latin typeface="Calisto MT" panose="02040603050505030304" pitchFamily="18" charset="77"/>
            </a:endParaRPr>
          </a:p>
          <a:p>
            <a:pPr marL="285750" indent="-285750" algn="just">
              <a:spcBef>
                <a:spcPts val="0"/>
              </a:spcBef>
              <a:buChar char="•"/>
            </a:pPr>
            <a:r>
              <a:rPr lang="en-CA" sz="2000" b="1" dirty="0">
                <a:latin typeface="Calisto MT" panose="02040603050505030304" pitchFamily="18" charset="77"/>
              </a:rPr>
              <a:t>Its ability to handle both categorical and numerical features, and reduce overfitting, made it ideal for this problem.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765594-AAE9-98CF-DC25-38FA88BA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376CF4-FC4E-CE33-39B8-C4B1C72085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909" y="466724"/>
            <a:ext cx="5821990" cy="564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55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A close up of a pipette dropping a drop of liquid into a tiny jar">
            <a:extLst>
              <a:ext uri="{FF2B5EF4-FFF2-40B4-BE49-F238E27FC236}">
                <a16:creationId xmlns:a16="http://schemas.microsoft.com/office/drawing/2014/main" id="{891E6FF4-A9FA-410B-9EF7-893DEF4A92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 b="52"/>
          <a:stretch/>
        </p:blipFill>
        <p:spPr>
          <a:xfrm>
            <a:off x="3000375" y="466724"/>
            <a:ext cx="9191625" cy="63912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D9679C-0ECA-4D9C-8BCA-A8E87067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B8E3A6F-FAD5-4EAB-A050-6ED2FB78FB2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2133" y="3384898"/>
            <a:ext cx="3519487" cy="1588392"/>
          </a:xfrm>
        </p:spPr>
        <p:txBody>
          <a:bodyPr/>
          <a:lstStyle/>
          <a:p>
            <a:r>
              <a:rPr lang="en-CA" dirty="0"/>
              <a:t>How And Why This Model Selected???</a:t>
            </a:r>
            <a:endParaRPr lang="en-ZA" dirty="0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71B9304F-AE92-4F6B-85E5-32A85A55B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518" y="2211168"/>
            <a:ext cx="5829300" cy="66209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88365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463"/>
      </a:accent1>
      <a:accent2>
        <a:srgbClr val="A8CADC"/>
      </a:accent2>
      <a:accent3>
        <a:srgbClr val="74A9EA"/>
      </a:accent3>
      <a:accent4>
        <a:srgbClr val="04B3C3"/>
      </a:accent4>
      <a:accent5>
        <a:srgbClr val="5F8473"/>
      </a:accent5>
      <a:accent6>
        <a:srgbClr val="D1EF59"/>
      </a:accent6>
      <a:hlink>
        <a:srgbClr val="0563C1"/>
      </a:hlink>
      <a:folHlink>
        <a:srgbClr val="954F72"/>
      </a:folHlink>
    </a:clrScheme>
    <a:fontScheme name="Custom 29">
      <a:majorFont>
        <a:latin typeface="Seaford Bold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care Pitch Deck_TM89652269_Win32_JC_v2" id="{F8764AB5-AEEF-4CC2-ABB0-6738C12D74B7}" vid="{4B84277E-49D1-4747-AC5A-A160BBEACD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155463"/>
    </a:accent1>
    <a:accent2>
      <a:srgbClr val="A8CADC"/>
    </a:accent2>
    <a:accent3>
      <a:srgbClr val="74A9EA"/>
    </a:accent3>
    <a:accent4>
      <a:srgbClr val="04B3C3"/>
    </a:accent4>
    <a:accent5>
      <a:srgbClr val="5F8473"/>
    </a:accent5>
    <a:accent6>
      <a:srgbClr val="D1EF59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Custom 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155463"/>
    </a:accent1>
    <a:accent2>
      <a:srgbClr val="A8CADC"/>
    </a:accent2>
    <a:accent3>
      <a:srgbClr val="74A9EA"/>
    </a:accent3>
    <a:accent4>
      <a:srgbClr val="04B3C3"/>
    </a:accent4>
    <a:accent5>
      <a:srgbClr val="5F8473"/>
    </a:accent5>
    <a:accent6>
      <a:srgbClr val="D1EF59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7064F8B-46A2-4F22-9203-449568FB58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84FD82-9185-4244-A7C8-36B2990083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F4F0A7-9599-4FE3-A548-853A09CF02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1902</TotalTime>
  <Words>858</Words>
  <Application>Microsoft Macintosh PowerPoint</Application>
  <PresentationFormat>Widescreen</PresentationFormat>
  <Paragraphs>103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Calisto MT</vt:lpstr>
      <vt:lpstr>Quire Sans</vt:lpstr>
      <vt:lpstr>Seaford</vt:lpstr>
      <vt:lpstr>Seaford Bold</vt:lpstr>
      <vt:lpstr>Office Theme</vt:lpstr>
      <vt:lpstr>healwise</vt:lpstr>
      <vt:lpstr>About Project</vt:lpstr>
      <vt:lpstr>Problem</vt:lpstr>
      <vt:lpstr>Source of Data &amp; stakeholders</vt:lpstr>
      <vt:lpstr>Methodology: Supervised Learning  Classification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model governance and deploy</vt:lpstr>
      <vt:lpstr>PowerPoint Presentation</vt:lpstr>
      <vt:lpstr>How the Model Makes Decisions</vt:lpstr>
      <vt:lpstr>Model Deployment</vt:lpstr>
      <vt:lpstr>Real word use cases</vt:lpstr>
      <vt:lpstr>Real word use cases</vt:lpstr>
      <vt:lpstr>Real word use cases</vt:lpstr>
      <vt:lpstr>Real word use cases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Sahil Arvindbhai Thummar</dc:creator>
  <cp:lastModifiedBy>Sahil Arvindbhai Thummar</cp:lastModifiedBy>
  <cp:revision>8</cp:revision>
  <dcterms:created xsi:type="dcterms:W3CDTF">2025-04-09T20:47:17Z</dcterms:created>
  <dcterms:modified xsi:type="dcterms:W3CDTF">2025-04-13T02:22:20Z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